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35426273afa4c07" /><Relationship Type="http://schemas.openxmlformats.org/officeDocument/2006/relationships/extended-properties" Target="/docProps/app.xml" Id="R0df030c645e94d78" /><Relationship Type="http://schemas.openxmlformats.org/officeDocument/2006/relationships/officeDocument" Target="/ppt/presentation.xml" Id="R3bbc1aabdf614f9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8302da56c5b4506"/>
  </p:sldMasterIdLst>
  <p:notesMasterIdLst>
    <p:notesMasterId xmlns:r="http://schemas.openxmlformats.org/officeDocument/2006/relationships" r:id="R4eb541e4a0c8426e"/>
  </p:notesMasterIdLst>
  <p:sldIdLst>
    <p:sldId xmlns:r="http://schemas.openxmlformats.org/officeDocument/2006/relationships" id="256" r:id="R6ed90287bb8a46e3"/>
    <p:sldId xmlns:r="http://schemas.openxmlformats.org/officeDocument/2006/relationships" id="257" r:id="R3a594e63ac1f48f7"/>
    <p:sldId xmlns:r="http://schemas.openxmlformats.org/officeDocument/2006/relationships" id="258" r:id="Rcc8d9a737eb040a1"/>
    <p:sldId xmlns:r="http://schemas.openxmlformats.org/officeDocument/2006/relationships" id="259" r:id="Rf9e697153f05441a"/>
    <p:sldId xmlns:r="http://schemas.openxmlformats.org/officeDocument/2006/relationships" id="260" r:id="R848e75872a294d2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829b46084594d1d" /><Relationship Type="http://schemas.openxmlformats.org/officeDocument/2006/relationships/slideMaster" Target="/ppt/slideMasters/slideMaster1.xml" Id="R28302da56c5b4506" /><Relationship Type="http://schemas.openxmlformats.org/officeDocument/2006/relationships/notesMaster" Target="/ppt/notesMasters/notesMaster1.xml" Id="R4eb541e4a0c8426e" /><Relationship Type="http://schemas.openxmlformats.org/officeDocument/2006/relationships/presProps" Target="/ppt/presProps.xml" Id="Rae4c0d66fa2941e2" /><Relationship Type="http://schemas.openxmlformats.org/officeDocument/2006/relationships/tableStyles" Target="/ppt/tableStyles.xml" Id="R4a588477344d4de0" /><Relationship Type="http://schemas.openxmlformats.org/officeDocument/2006/relationships/slide" Target="/ppt/slides/slide1.xml" Id="R6ed90287bb8a46e3" /><Relationship Type="http://schemas.openxmlformats.org/officeDocument/2006/relationships/slide" Target="/ppt/slides/slide2.xml" Id="R3a594e63ac1f48f7" /><Relationship Type="http://schemas.openxmlformats.org/officeDocument/2006/relationships/slide" Target="/ppt/slides/slide3.xml" Id="Rcc8d9a737eb040a1" /><Relationship Type="http://schemas.openxmlformats.org/officeDocument/2006/relationships/slide" Target="/ppt/slides/slide4.xml" Id="Rf9e697153f05441a" /><Relationship Type="http://schemas.openxmlformats.org/officeDocument/2006/relationships/slide" Target="/ppt/slides/slide5.xml" Id="R848e75872a294d2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f8ecdfdcf0d406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4e5740c64c14dff" /><Relationship Type="http://schemas.openxmlformats.org/officeDocument/2006/relationships/notesMaster" Target="/ppt/notesMasters/notesMaster1.xml" Id="R755f64244b454aa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e8358149f484c82" /><Relationship Type="http://schemas.openxmlformats.org/officeDocument/2006/relationships/notesMaster" Target="/ppt/notesMasters/notesMaster1.xml" Id="Rc8702af4f41f447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3332e7211c54835" /><Relationship Type="http://schemas.openxmlformats.org/officeDocument/2006/relationships/notesMaster" Target="/ppt/notesMasters/notesMaster1.xml" Id="Rcef7c1f1a50543a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43589c6509c40e7" /><Relationship Type="http://schemas.openxmlformats.org/officeDocument/2006/relationships/notesMaster" Target="/ppt/notesMasters/notesMaster1.xml" Id="Rc88e0494b9e24af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437285e8006451c" /><Relationship Type="http://schemas.openxmlformats.org/officeDocument/2006/relationships/notesMaster" Target="/ppt/notesMasters/notesMaster1.xml" Id="R706bd0f0e26d4b4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Project: Docs/PicnicPrototype.md, Docs/PicnicRevisionPlan.md, Docs/HideAndSeekPrototype.md, Docs/ArtIntegrationReview.md, Docs/OpenForestRevision.md, Docs/FinalJamAdditions.md. Documentation reviewed 20 October 2026. Player name Fable and game name Fabletail supplied by the team. Images are existing project art/captures and may predate the final UI. Character art reference, not a gameplay screenshot.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Challenge source: https://medicalgamejam.pages.dev/problems/social-skills-autism . The specific page could not be retrieved; the challenge title and summary were verified on https://medicalgamejam.pages.dev/ . Project: Docs/PicnicPrototype.md, Docs/PicnicRevisionPlan.md, Docs/HideAndSeekPrototype.md, Docs/ArtIntegrationReview.md, Docs/OpenForestRevision.md, Docs/FinalJamAdditions.md. Documentation reviewed 20 October 2026. Player name Fable and game name Fabletail supplied by the team. Images are existing project art/captures and may predate the final UI.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Project: Docs/PicnicPrototype.md, Docs/PicnicRevisionPlan.md, Docs/HideAndSeekPrototype.md, Docs/ArtIntegrationReview.md, Docs/OpenForestRevision.md, Docs/FinalJamAdditions.md. Documentation reviewed 20 October 2026. Player name Fable and game name Fabletail supplied by the team. Images are existing project art/captures and may predate the final UI. Picnic image is the artist-authored environment, not a final gameplay capture. Stories offer opportunities for practice; no learning outcomes have been measured.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Project: Docs/PicnicPrototype.md, Docs/PicnicRevisionPlan.md, Docs/HideAndSeekPrototype.md, Docs/ArtIntegrationReview.md, Docs/OpenForestRevision.md, Docs/FinalJamAdditions.md. Documentation reviewed 20 October 2026. Player name Fable and game name Fabletail supplied by the team. Images are existing project art/captures and may predate the final UI. Companion controls: left stick moves, A interacts/confirms, D-pad or stick selects, B backs out. Child invitation is required. The child owns key story resolutions. Synthetic Editor tests cover permission/disconnection; physical controller testing and family usability review remain outstanding.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Project: Docs/PicnicPrototype.md, Docs/PicnicRevisionPlan.md, Docs/HideAndSeekPrototype.md, Docs/ArtIntegrationReview.md, Docs/OpenForestRevision.md, Docs/FinalJamAdditions.md. Documentation reviewed 20 October 2026. Player name Fable and game name Fabletail supplied by the team. Images are existing project art/captures and may predate the final UI. Unity 6000.3.15f1 with Adventure Creator 1.86.7. Existing Editor tests are documented, but latest taxi/UI changes were compilation-checked only. This presentation does not verify the submitted executable. Do not claim clinical validation or demonstrated transfer to everyday life.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d8441f9fecf411c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872a1aac89445cf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9cc364b41294aca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c14b476f5f14f87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1b10133a19d41ea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73158f4c03c482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A47DE6C-71F1-4F38-9C6C-E1F5A97D573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15BFC59A-478A-4696-98D4-F0A03DAF69F6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69CE0025-1E84-41DF-AE6B-09613F7AFF7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48C296E-ABA9-4643-BCA8-AA25DCC9771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AA862CBF-0484-4F86-B861-B57D9337A83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CE88BC4D-DB11-4CEF-8C66-BA1E57D9ADD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371602DC-047F-4BB9-911C-ACDCCA18D52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0618A5B7-0CCB-483B-BF5F-C5DA67AE8E49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5C9A3E1-AE65-4FEB-AF2F-0FDBC585890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EDDB8492-5DE8-4831-85EB-02B1E870BB5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cc9d90c466d4b29" /><Relationship Type="http://schemas.openxmlformats.org/officeDocument/2006/relationships/slideLayout" Target="/ppt/slideLayouts/slideLayout1.xml" Id="R554582d8b21047a7" /><Relationship Type="http://schemas.openxmlformats.org/officeDocument/2006/relationships/slideLayout" Target="/ppt/slideLayouts/slideLayout2.xml" Id="R64065d2fd41e408e" /><Relationship Type="http://schemas.openxmlformats.org/officeDocument/2006/relationships/slideLayout" Target="/ppt/slideLayouts/slideLayout3.xml" Id="Rd0ed272c4a1849eb" /><Relationship Type="http://schemas.openxmlformats.org/officeDocument/2006/relationships/slideLayout" Target="/ppt/slideLayouts/slideLayout4.xml" Id="Rb2745b5a530449d8" /><Relationship Type="http://schemas.openxmlformats.org/officeDocument/2006/relationships/slideLayout" Target="/ppt/slideLayouts/slideLayout5.xml" Id="R724923633fb44630" /><Relationship Type="http://schemas.openxmlformats.org/officeDocument/2006/relationships/slideLayout" Target="/ppt/slideLayouts/slideLayout6.xml" Id="R11fd7e9fa8174e9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54582d8b21047a7"/>
    <p:sldLayoutId xmlns:r="http://schemas.openxmlformats.org/officeDocument/2006/relationships" id="2147483650" r:id="R64065d2fd41e408e"/>
    <p:sldLayoutId xmlns:r="http://schemas.openxmlformats.org/officeDocument/2006/relationships" id="2147483651" r:id="Rd0ed272c4a1849eb"/>
    <p:sldLayoutId xmlns:r="http://schemas.openxmlformats.org/officeDocument/2006/relationships" id="2147483652" r:id="Rb2745b5a530449d8"/>
    <p:sldLayoutId xmlns:r="http://schemas.openxmlformats.org/officeDocument/2006/relationships" id="2147483653" r:id="R724923633fb44630"/>
    <p:sldLayoutId xmlns:r="http://schemas.openxmlformats.org/officeDocument/2006/relationships" id="2147483654" r:id="R11fd7e9fa8174e9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c978d1c9d3e4b29" /><Relationship Type="http://schemas.openxmlformats.org/officeDocument/2006/relationships/image" Target="/ppt/media/image.png" Id="Rc876de1feeee4e8b" /><Relationship Type="http://schemas.openxmlformats.org/officeDocument/2006/relationships/notesSlide" Target="/ppt/notesSlides/notesSlide1.xml" Id="R6fd0681bb61141f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2f8de86dc624aed" /><Relationship Type="http://schemas.openxmlformats.org/officeDocument/2006/relationships/notesSlide" Target="/ppt/notesSlides/notesSlide2.xml" Id="Rf723c3861ad044b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1651c0009824957" /><Relationship Type="http://schemas.openxmlformats.org/officeDocument/2006/relationships/image" Target="/ppt/media/image2.png" Id="R319a5cc1e60245cc" /><Relationship Type="http://schemas.openxmlformats.org/officeDocument/2006/relationships/notesSlide" Target="/ppt/notesSlides/notesSlide3.xml" Id="R49b133d0de3f48f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02b6c0d819a4ffe" /><Relationship Type="http://schemas.openxmlformats.org/officeDocument/2006/relationships/image" Target="/ppt/media/image3.png" Id="Rdb8c72e1d0fc4792" /><Relationship Type="http://schemas.openxmlformats.org/officeDocument/2006/relationships/notesSlide" Target="/ppt/notesSlides/notesSlide4.xml" Id="Ra5d957bcaee8439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142f5a91f7e4f00" /><Relationship Type="http://schemas.openxmlformats.org/officeDocument/2006/relationships/notesSlide" Target="/ppt/notesSlides/notesSlide5.xml" Id="Rfb6e49c5f5a8410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6F2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1CDC77-BB15-4AC0-8D16-B9090296A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108204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243E35"/>
                </a:solidFill>
                <a:latin typeface="Georgia"/>
                <a:ea typeface="Georgia"/>
                <a:cs typeface="Georgia"/>
              </a:defRPr>
            </a:defPPr>
            <a:lvl1pPr>
              <a:defRPr sz="3600" b="1">
                <a:solidFill>
                  <a:srgbClr val="243E35"/>
                </a:solidFill>
                <a:latin typeface="Georgia"/>
                <a:ea typeface="Georgia"/>
                <a:cs typeface="Georgia"/>
              </a:defRPr>
            </a:lvl1pPr>
            <a:lvl2pPr>
              <a:defRPr sz="3600" b="1">
                <a:solidFill>
                  <a:srgbClr val="243E35"/>
                </a:solidFill>
                <a:latin typeface="Georgia"/>
                <a:ea typeface="Georgia"/>
                <a:cs typeface="Georgia"/>
              </a:defRPr>
            </a:lvl2pPr>
            <a:lvl3pPr>
              <a:defRPr sz="3600" b="1">
                <a:solidFill>
                  <a:srgbClr val="243E35"/>
                </a:solidFill>
                <a:latin typeface="Georgia"/>
                <a:ea typeface="Georgia"/>
                <a:cs typeface="Georgia"/>
              </a:defRPr>
            </a:lvl3pPr>
            <a:lvl4pPr>
              <a:defRPr sz="3600" b="1">
                <a:solidFill>
                  <a:srgbClr val="243E35"/>
                </a:solidFill>
                <a:latin typeface="Georgia"/>
                <a:ea typeface="Georgia"/>
                <a:cs typeface="Georgia"/>
              </a:defRPr>
            </a:lvl4pPr>
            <a:lvl5pPr>
              <a:defRPr sz="3600" b="1">
                <a:solidFill>
                  <a:srgbClr val="243E35"/>
                </a:solidFill>
                <a:latin typeface="Georgia"/>
                <a:ea typeface="Georgia"/>
                <a:cs typeface="Georgia"/>
              </a:defRPr>
            </a:lvl5pPr>
            <a:lvl6pPr>
              <a:defRPr sz="3600" b="1">
                <a:solidFill>
                  <a:srgbClr val="243E35"/>
                </a:solidFill>
                <a:latin typeface="Georgia"/>
                <a:ea typeface="Georgia"/>
                <a:cs typeface="Georgia"/>
              </a:defRPr>
            </a:lvl6pPr>
            <a:lvl7pPr>
              <a:defRPr sz="3600" b="1">
                <a:solidFill>
                  <a:srgbClr val="243E35"/>
                </a:solidFill>
                <a:latin typeface="Georgia"/>
                <a:ea typeface="Georgia"/>
                <a:cs typeface="Georgia"/>
              </a:defRPr>
            </a:lvl7pPr>
            <a:lvl8pPr>
              <a:defRPr sz="3600" b="1">
                <a:solidFill>
                  <a:srgbClr val="243E35"/>
                </a:solidFill>
                <a:latin typeface="Georgia"/>
                <a:ea typeface="Georgia"/>
                <a:cs typeface="Georgia"/>
              </a:defRPr>
            </a:lvl8pPr>
            <a:lvl9pPr>
              <a:defRPr sz="3600" b="1">
                <a:solidFill>
                  <a:srgbClr val="243E35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43E35"/>
                </a:solidFill>
                <a:latin typeface="Georgia"/>
                <a:ea typeface="Georgia"/>
                <a:cs typeface="Georgia"/>
              </a:defRPr>
            </a:pPr>
            <a:r>
              <a:rPr sz="3600" b="1">
                <a:solidFill>
                  <a:srgbClr val="243E35"/>
                </a:solidFill>
                <a:latin typeface="Georgia"/>
                <a:ea typeface="Georgia"/>
                <a:cs typeface="Georgia"/>
              </a:rPr>
              <a:t>Fabletail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48F166-879F-4F72-A22C-F7ACD2E16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0555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4665C"/>
                </a:solidFill>
                <a:latin typeface="Arial"/>
                <a:ea typeface="Arial"/>
                <a:cs typeface="Arial"/>
              </a:rPr>
              <a:t>Fabletail   /  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ECE23D-7D0A-410A-8763-FAACF7E99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28800"/>
            <a:ext cx="69532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850" b="0">
                <a:solidFill>
                  <a:srgbClr val="243E35"/>
                </a:solidFill>
                <a:latin typeface="Arial"/>
                <a:ea typeface="Arial"/>
                <a:cs typeface="Arial"/>
              </a:defRPr>
            </a:defPPr>
            <a:lvl1pPr>
              <a:defRPr sz="2850" b="0">
                <a:solidFill>
                  <a:srgbClr val="243E35"/>
                </a:solidFill>
                <a:latin typeface="Arial"/>
                <a:ea typeface="Arial"/>
                <a:cs typeface="Arial"/>
              </a:defRPr>
            </a:lvl1pPr>
            <a:lvl2pPr>
              <a:defRPr sz="2850" b="0">
                <a:solidFill>
                  <a:srgbClr val="243E35"/>
                </a:solidFill>
                <a:latin typeface="Arial"/>
                <a:ea typeface="Arial"/>
                <a:cs typeface="Arial"/>
              </a:defRPr>
            </a:lvl2pPr>
            <a:lvl3pPr>
              <a:defRPr sz="2850" b="0">
                <a:solidFill>
                  <a:srgbClr val="243E35"/>
                </a:solidFill>
                <a:latin typeface="Arial"/>
                <a:ea typeface="Arial"/>
                <a:cs typeface="Arial"/>
              </a:defRPr>
            </a:lvl3pPr>
            <a:lvl4pPr>
              <a:defRPr sz="2850" b="0">
                <a:solidFill>
                  <a:srgbClr val="243E35"/>
                </a:solidFill>
                <a:latin typeface="Arial"/>
                <a:ea typeface="Arial"/>
                <a:cs typeface="Arial"/>
              </a:defRPr>
            </a:lvl4pPr>
            <a:lvl5pPr>
              <a:defRPr sz="2850" b="0">
                <a:solidFill>
                  <a:srgbClr val="243E35"/>
                </a:solidFill>
                <a:latin typeface="Arial"/>
                <a:ea typeface="Arial"/>
                <a:cs typeface="Arial"/>
              </a:defRPr>
            </a:lvl5pPr>
            <a:lvl6pPr>
              <a:defRPr sz="2850" b="0">
                <a:solidFill>
                  <a:srgbClr val="243E35"/>
                </a:solidFill>
                <a:latin typeface="Arial"/>
                <a:ea typeface="Arial"/>
                <a:cs typeface="Arial"/>
              </a:defRPr>
            </a:lvl6pPr>
            <a:lvl7pPr>
              <a:defRPr sz="2850" b="0">
                <a:solidFill>
                  <a:srgbClr val="243E35"/>
                </a:solidFill>
                <a:latin typeface="Arial"/>
                <a:ea typeface="Arial"/>
                <a:cs typeface="Arial"/>
              </a:defRPr>
            </a:lvl7pPr>
            <a:lvl8pPr>
              <a:defRPr sz="2850" b="0">
                <a:solidFill>
                  <a:srgbClr val="243E35"/>
                </a:solidFill>
                <a:latin typeface="Arial"/>
                <a:ea typeface="Arial"/>
                <a:cs typeface="Arial"/>
              </a:defRPr>
            </a:lvl8pPr>
            <a:lvl9pPr>
              <a:defRPr sz="2850" b="0">
                <a:solidFill>
                  <a:srgbClr val="243E3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850" b="0">
                <a:solidFill>
                  <a:srgbClr val="243E35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243E35"/>
                </a:solidFill>
                <a:latin typeface="Arial"/>
                <a:ea typeface="Arial"/>
                <a:cs typeface="Arial"/>
              </a:rPr>
              <a:t>A story adventure about feelings</a:t>
            </a:r>
          </a:p>
          <a:p xmlns:a="http://schemas.openxmlformats.org/drawingml/2006/main">
            <a:pPr>
              <a:defRPr sz="2850" b="0">
                <a:solidFill>
                  <a:srgbClr val="243E35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243E35"/>
                </a:solidFill>
                <a:latin typeface="Arial"/>
                <a:ea typeface="Arial"/>
                <a:cs typeface="Arial"/>
              </a:rPr>
              <a:t>and finding a way forward together.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A6C7DF-6988-4D4E-95F7-8A54738F1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0"/>
            <a:ext cx="6953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54665C"/>
                </a:solidFill>
                <a:latin typeface="Arial"/>
                <a:ea typeface="Arial"/>
                <a:cs typeface="Arial"/>
              </a:rPr>
              <a:t>Play as Fable, a curious cat helping friends</a:t>
            </a:r>
          </a:p>
          <a:p xmlns:a="http://schemas.openxmlformats.org/drawingml/2006/main">
            <a:pPr>
              <a:defRPr sz="2175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54665C"/>
                </a:solidFill>
                <a:latin typeface="Arial"/>
                <a:ea typeface="Arial"/>
                <a:cs typeface="Arial"/>
              </a:rPr>
              <a:t>work through everyday misunderstandings.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5D5BA7-E640-43AB-86B7-A524FABC8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19700"/>
            <a:ext cx="7048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243E35"/>
                </a:solidFill>
                <a:latin typeface="Arial"/>
                <a:ea typeface="Arial"/>
                <a:cs typeface="Arial"/>
              </a:defRPr>
            </a:defPPr>
            <a:lvl1pPr>
              <a:defRPr sz="1800" b="0">
                <a:solidFill>
                  <a:srgbClr val="243E35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243E35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243E35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243E35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243E35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243E35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243E35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243E35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243E3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243E35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43E35"/>
                </a:solidFill>
                <a:latin typeface="Arial"/>
                <a:ea typeface="Arial"/>
                <a:cs typeface="Arial"/>
              </a:rPr>
              <a:t>Sheba ARC Healthcare Game Jam 2026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495A83-B854-42F7-BF5B-8E1F46347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34050"/>
            <a:ext cx="10096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4665C"/>
                </a:solidFill>
                <a:latin typeface="Arial"/>
                <a:ea typeface="Arial"/>
                <a:cs typeface="Arial"/>
              </a:rPr>
              <a:t>Ron Anati, Shaked Kadosh, Shay Krainer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619EAA-7E35-441D-A2F6-A580FCF7C5D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76de1feeee4e8b"/>
          <a:stretch xmlns:a="http://schemas.openxmlformats.org/drawingml/2006/main"/>
        </p:blipFill>
        <p:spPr>
          <a:xfrm xmlns:a="http://schemas.openxmlformats.org/drawingml/2006/main">
            <a:off x="8143875" y="1619250"/>
            <a:ext cx="3238500" cy="3238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2843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6F2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B56A04-7D6F-49E2-89D9-D78FDFE59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108204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243E35"/>
                </a:solidFill>
                <a:latin typeface="Georgia"/>
                <a:ea typeface="Georgia"/>
                <a:cs typeface="Georgia"/>
              </a:defRPr>
            </a:defPPr>
            <a:lvl1pPr>
              <a:defRPr sz="3600" b="1">
                <a:solidFill>
                  <a:srgbClr val="243E35"/>
                </a:solidFill>
                <a:latin typeface="Georgia"/>
                <a:ea typeface="Georgia"/>
                <a:cs typeface="Georgia"/>
              </a:defRPr>
            </a:lvl1pPr>
            <a:lvl2pPr>
              <a:defRPr sz="3600" b="1">
                <a:solidFill>
                  <a:srgbClr val="243E35"/>
                </a:solidFill>
                <a:latin typeface="Georgia"/>
                <a:ea typeface="Georgia"/>
                <a:cs typeface="Georgia"/>
              </a:defRPr>
            </a:lvl2pPr>
            <a:lvl3pPr>
              <a:defRPr sz="3600" b="1">
                <a:solidFill>
                  <a:srgbClr val="243E35"/>
                </a:solidFill>
                <a:latin typeface="Georgia"/>
                <a:ea typeface="Georgia"/>
                <a:cs typeface="Georgia"/>
              </a:defRPr>
            </a:lvl3pPr>
            <a:lvl4pPr>
              <a:defRPr sz="3600" b="1">
                <a:solidFill>
                  <a:srgbClr val="243E35"/>
                </a:solidFill>
                <a:latin typeface="Georgia"/>
                <a:ea typeface="Georgia"/>
                <a:cs typeface="Georgia"/>
              </a:defRPr>
            </a:lvl4pPr>
            <a:lvl5pPr>
              <a:defRPr sz="3600" b="1">
                <a:solidFill>
                  <a:srgbClr val="243E35"/>
                </a:solidFill>
                <a:latin typeface="Georgia"/>
                <a:ea typeface="Georgia"/>
                <a:cs typeface="Georgia"/>
              </a:defRPr>
            </a:lvl5pPr>
            <a:lvl6pPr>
              <a:defRPr sz="3600" b="1">
                <a:solidFill>
                  <a:srgbClr val="243E35"/>
                </a:solidFill>
                <a:latin typeface="Georgia"/>
                <a:ea typeface="Georgia"/>
                <a:cs typeface="Georgia"/>
              </a:defRPr>
            </a:lvl6pPr>
            <a:lvl7pPr>
              <a:defRPr sz="3600" b="1">
                <a:solidFill>
                  <a:srgbClr val="243E35"/>
                </a:solidFill>
                <a:latin typeface="Georgia"/>
                <a:ea typeface="Georgia"/>
                <a:cs typeface="Georgia"/>
              </a:defRPr>
            </a:lvl7pPr>
            <a:lvl8pPr>
              <a:defRPr sz="3600" b="1">
                <a:solidFill>
                  <a:srgbClr val="243E35"/>
                </a:solidFill>
                <a:latin typeface="Georgia"/>
                <a:ea typeface="Georgia"/>
                <a:cs typeface="Georgia"/>
              </a:defRPr>
            </a:lvl8pPr>
            <a:lvl9pPr>
              <a:defRPr sz="3600" b="1">
                <a:solidFill>
                  <a:srgbClr val="243E35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43E35"/>
                </a:solidFill>
                <a:latin typeface="Georgia"/>
                <a:ea typeface="Georgia"/>
                <a:cs typeface="Georgia"/>
              </a:defRPr>
            </a:pPr>
            <a:r>
              <a:rPr sz="3600" b="1">
                <a:solidFill>
                  <a:srgbClr val="243E35"/>
                </a:solidFill>
                <a:latin typeface="Georgia"/>
                <a:ea typeface="Georgia"/>
                <a:cs typeface="Georgia"/>
              </a:rPr>
              <a:t>Our response to the challenge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183059-BBD4-4392-9BEA-D8B8E9AD6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0555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4665C"/>
                </a:solidFill>
                <a:latin typeface="Arial"/>
                <a:ea typeface="Arial"/>
                <a:cs typeface="Arial"/>
              </a:rPr>
              <a:t>Fabletail   /  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86CF0E5-562A-4683-8B8D-D91AF8D42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00200"/>
            <a:ext cx="10382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243E35"/>
                </a:solidFill>
                <a:latin typeface="Arial"/>
                <a:ea typeface="Arial"/>
                <a:cs typeface="Arial"/>
              </a:defRPr>
            </a:defPPr>
            <a:lvl1pPr>
              <a:defRPr sz="2550" b="1">
                <a:solidFill>
                  <a:srgbClr val="243E35"/>
                </a:solidFill>
                <a:latin typeface="Arial"/>
                <a:ea typeface="Arial"/>
                <a:cs typeface="Arial"/>
              </a:defRPr>
            </a:lvl1pPr>
            <a:lvl2pPr>
              <a:defRPr sz="2550" b="1">
                <a:solidFill>
                  <a:srgbClr val="243E35"/>
                </a:solidFill>
                <a:latin typeface="Arial"/>
                <a:ea typeface="Arial"/>
                <a:cs typeface="Arial"/>
              </a:defRPr>
            </a:lvl2pPr>
            <a:lvl3pPr>
              <a:defRPr sz="2550" b="1">
                <a:solidFill>
                  <a:srgbClr val="243E35"/>
                </a:solidFill>
                <a:latin typeface="Arial"/>
                <a:ea typeface="Arial"/>
                <a:cs typeface="Arial"/>
              </a:defRPr>
            </a:lvl3pPr>
            <a:lvl4pPr>
              <a:defRPr sz="2550" b="1">
                <a:solidFill>
                  <a:srgbClr val="243E35"/>
                </a:solidFill>
                <a:latin typeface="Arial"/>
                <a:ea typeface="Arial"/>
                <a:cs typeface="Arial"/>
              </a:defRPr>
            </a:lvl4pPr>
            <a:lvl5pPr>
              <a:defRPr sz="2550" b="1">
                <a:solidFill>
                  <a:srgbClr val="243E35"/>
                </a:solidFill>
                <a:latin typeface="Arial"/>
                <a:ea typeface="Arial"/>
                <a:cs typeface="Arial"/>
              </a:defRPr>
            </a:lvl5pPr>
            <a:lvl6pPr>
              <a:defRPr sz="2550" b="1">
                <a:solidFill>
                  <a:srgbClr val="243E35"/>
                </a:solidFill>
                <a:latin typeface="Arial"/>
                <a:ea typeface="Arial"/>
                <a:cs typeface="Arial"/>
              </a:defRPr>
            </a:lvl6pPr>
            <a:lvl7pPr>
              <a:defRPr sz="2550" b="1">
                <a:solidFill>
                  <a:srgbClr val="243E35"/>
                </a:solidFill>
                <a:latin typeface="Arial"/>
                <a:ea typeface="Arial"/>
                <a:cs typeface="Arial"/>
              </a:defRPr>
            </a:lvl7pPr>
            <a:lvl8pPr>
              <a:defRPr sz="2550" b="1">
                <a:solidFill>
                  <a:srgbClr val="243E35"/>
                </a:solidFill>
                <a:latin typeface="Arial"/>
                <a:ea typeface="Arial"/>
                <a:cs typeface="Arial"/>
              </a:defRPr>
            </a:lvl8pPr>
            <a:lvl9pPr>
              <a:defRPr sz="2550" b="1">
                <a:solidFill>
                  <a:srgbClr val="243E3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243E35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243E35"/>
                </a:solidFill>
                <a:latin typeface="Arial"/>
                <a:ea typeface="Arial"/>
                <a:cs typeface="Arial"/>
              </a:rPr>
              <a:t>Teaching Social Skills Through Games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28344E-44CA-4A37-AC51-2CC251272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33625"/>
            <a:ext cx="1057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0">
                <a:solidFill>
                  <a:srgbClr val="243E35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243E35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243E35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243E35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243E35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243E35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243E35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243E35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243E35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243E3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E35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43E35"/>
                </a:solidFill>
                <a:latin typeface="Arial"/>
                <a:ea typeface="Arial"/>
                <a:cs typeface="Arial"/>
              </a:rPr>
              <a:t>The challenge asks how cooperative play can support</a:t>
            </a:r>
          </a:p>
          <a:p xmlns:a="http://schemas.openxmlformats.org/drawingml/2006/main">
            <a:pPr>
              <a:defRPr sz="2250" b="0">
                <a:solidFill>
                  <a:srgbClr val="243E35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43E35"/>
                </a:solidFill>
                <a:latin typeface="Arial"/>
                <a:ea typeface="Arial"/>
                <a:cs typeface="Arial"/>
              </a:rPr>
              <a:t>connection, expression and communication for autistic children.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3BBEF1-80E2-45B5-84DE-A7676993C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14750"/>
            <a:ext cx="10382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1">
                <a:solidFill>
                  <a:srgbClr val="243E35"/>
                </a:solidFill>
                <a:latin typeface="Arial"/>
                <a:ea typeface="Arial"/>
                <a:cs typeface="Arial"/>
              </a:defRPr>
            </a:defPPr>
            <a:lvl1pPr>
              <a:defRPr sz="2400" b="1">
                <a:solidFill>
                  <a:srgbClr val="243E35"/>
                </a:solidFill>
                <a:latin typeface="Arial"/>
                <a:ea typeface="Arial"/>
                <a:cs typeface="Arial"/>
              </a:defRPr>
            </a:lvl1pPr>
            <a:lvl2pPr>
              <a:defRPr sz="2400" b="1">
                <a:solidFill>
                  <a:srgbClr val="243E35"/>
                </a:solidFill>
                <a:latin typeface="Arial"/>
                <a:ea typeface="Arial"/>
                <a:cs typeface="Arial"/>
              </a:defRPr>
            </a:lvl2pPr>
            <a:lvl3pPr>
              <a:defRPr sz="2400" b="1">
                <a:solidFill>
                  <a:srgbClr val="243E35"/>
                </a:solidFill>
                <a:latin typeface="Arial"/>
                <a:ea typeface="Arial"/>
                <a:cs typeface="Arial"/>
              </a:defRPr>
            </a:lvl3pPr>
            <a:lvl4pPr>
              <a:defRPr sz="2400" b="1">
                <a:solidFill>
                  <a:srgbClr val="243E35"/>
                </a:solidFill>
                <a:latin typeface="Arial"/>
                <a:ea typeface="Arial"/>
                <a:cs typeface="Arial"/>
              </a:defRPr>
            </a:lvl4pPr>
            <a:lvl5pPr>
              <a:defRPr sz="2400" b="1">
                <a:solidFill>
                  <a:srgbClr val="243E35"/>
                </a:solidFill>
                <a:latin typeface="Arial"/>
                <a:ea typeface="Arial"/>
                <a:cs typeface="Arial"/>
              </a:defRPr>
            </a:lvl5pPr>
            <a:lvl6pPr>
              <a:defRPr sz="2400" b="1">
                <a:solidFill>
                  <a:srgbClr val="243E35"/>
                </a:solidFill>
                <a:latin typeface="Arial"/>
                <a:ea typeface="Arial"/>
                <a:cs typeface="Arial"/>
              </a:defRPr>
            </a:lvl6pPr>
            <a:lvl7pPr>
              <a:defRPr sz="2400" b="1">
                <a:solidFill>
                  <a:srgbClr val="243E35"/>
                </a:solidFill>
                <a:latin typeface="Arial"/>
                <a:ea typeface="Arial"/>
                <a:cs typeface="Arial"/>
              </a:defRPr>
            </a:lvl7pPr>
            <a:lvl8pPr>
              <a:defRPr sz="2400" b="1">
                <a:solidFill>
                  <a:srgbClr val="243E35"/>
                </a:solidFill>
                <a:latin typeface="Arial"/>
                <a:ea typeface="Arial"/>
                <a:cs typeface="Arial"/>
              </a:defRPr>
            </a:lvl8pPr>
            <a:lvl9pPr>
              <a:defRPr sz="2400" b="1">
                <a:solidFill>
                  <a:srgbClr val="243E3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243E35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243E35"/>
                </a:solidFill>
                <a:latin typeface="Arial"/>
                <a:ea typeface="Arial"/>
                <a:cs typeface="Arial"/>
              </a:rPr>
              <a:t>Our approach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07927C-F54A-4019-806E-DB3C14195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00550"/>
            <a:ext cx="10668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54665C"/>
                </a:solidFill>
                <a:latin typeface="Arial"/>
                <a:ea typeface="Arial"/>
                <a:cs typeface="Arial"/>
              </a:rPr>
              <a:t>Fable explores a friendly animal world. Conversations let the child</a:t>
            </a:r>
          </a:p>
          <a:p xmlns:a="http://schemas.openxmlformats.org/drawingml/2006/main">
            <a:pPr>
              <a:defRPr sz="2175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54665C"/>
                </a:solidFill>
                <a:latin typeface="Arial"/>
                <a:ea typeface="Arial"/>
                <a:cs typeface="Arial"/>
              </a:rPr>
              <a:t>hear different perspectives and choose how to respond.</a:t>
            </a:r>
          </a:p>
          <a:p xmlns:a="http://schemas.openxmlformats.org/drawingml/2006/main">
            <a:pPr>
              <a:defRPr sz="2175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54665C"/>
                </a:solidFill>
                <a:latin typeface="Arial"/>
                <a:ea typeface="Arial"/>
                <a:cs typeface="Arial"/>
              </a:rPr>
              <a:t>A parent or caretaker can join when the child invites them.</a:t>
            </a:r>
          </a:p>
        </p:txBody>
      </p:sp>
    </p:spTree>
    <p:extLst>
      <p:ext uri="{BB962C8B-B14F-4D97-AF65-F5344CB8AC3E}">
        <p14:creationId xmlns:p14="http://schemas.microsoft.com/office/powerpoint/2010/main" val="52747887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6F2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81037B-57E9-465D-A019-FA838316C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108204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243E35"/>
                </a:solidFill>
                <a:latin typeface="Georgia"/>
                <a:ea typeface="Georgia"/>
                <a:cs typeface="Georgia"/>
              </a:defRPr>
            </a:defPPr>
            <a:lvl1pPr>
              <a:defRPr sz="3600" b="1">
                <a:solidFill>
                  <a:srgbClr val="243E35"/>
                </a:solidFill>
                <a:latin typeface="Georgia"/>
                <a:ea typeface="Georgia"/>
                <a:cs typeface="Georgia"/>
              </a:defRPr>
            </a:lvl1pPr>
            <a:lvl2pPr>
              <a:defRPr sz="3600" b="1">
                <a:solidFill>
                  <a:srgbClr val="243E35"/>
                </a:solidFill>
                <a:latin typeface="Georgia"/>
                <a:ea typeface="Georgia"/>
                <a:cs typeface="Georgia"/>
              </a:defRPr>
            </a:lvl2pPr>
            <a:lvl3pPr>
              <a:defRPr sz="3600" b="1">
                <a:solidFill>
                  <a:srgbClr val="243E35"/>
                </a:solidFill>
                <a:latin typeface="Georgia"/>
                <a:ea typeface="Georgia"/>
                <a:cs typeface="Georgia"/>
              </a:defRPr>
            </a:lvl3pPr>
            <a:lvl4pPr>
              <a:defRPr sz="3600" b="1">
                <a:solidFill>
                  <a:srgbClr val="243E35"/>
                </a:solidFill>
                <a:latin typeface="Georgia"/>
                <a:ea typeface="Georgia"/>
                <a:cs typeface="Georgia"/>
              </a:defRPr>
            </a:lvl4pPr>
            <a:lvl5pPr>
              <a:defRPr sz="3600" b="1">
                <a:solidFill>
                  <a:srgbClr val="243E35"/>
                </a:solidFill>
                <a:latin typeface="Georgia"/>
                <a:ea typeface="Georgia"/>
                <a:cs typeface="Georgia"/>
              </a:defRPr>
            </a:lvl5pPr>
            <a:lvl6pPr>
              <a:defRPr sz="3600" b="1">
                <a:solidFill>
                  <a:srgbClr val="243E35"/>
                </a:solidFill>
                <a:latin typeface="Georgia"/>
                <a:ea typeface="Georgia"/>
                <a:cs typeface="Georgia"/>
              </a:defRPr>
            </a:lvl6pPr>
            <a:lvl7pPr>
              <a:defRPr sz="3600" b="1">
                <a:solidFill>
                  <a:srgbClr val="243E35"/>
                </a:solidFill>
                <a:latin typeface="Georgia"/>
                <a:ea typeface="Georgia"/>
                <a:cs typeface="Georgia"/>
              </a:defRPr>
            </a:lvl7pPr>
            <a:lvl8pPr>
              <a:defRPr sz="3600" b="1">
                <a:solidFill>
                  <a:srgbClr val="243E35"/>
                </a:solidFill>
                <a:latin typeface="Georgia"/>
                <a:ea typeface="Georgia"/>
                <a:cs typeface="Georgia"/>
              </a:defRPr>
            </a:lvl8pPr>
            <a:lvl9pPr>
              <a:defRPr sz="3600" b="1">
                <a:solidFill>
                  <a:srgbClr val="243E35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43E35"/>
                </a:solidFill>
                <a:latin typeface="Georgia"/>
                <a:ea typeface="Georgia"/>
                <a:cs typeface="Georgia"/>
              </a:defRPr>
            </a:pPr>
            <a:r>
              <a:rPr sz="3600" b="1">
                <a:solidFill>
                  <a:srgbClr val="243E35"/>
                </a:solidFill>
                <a:latin typeface="Georgia"/>
                <a:ea typeface="Georgia"/>
                <a:cs typeface="Georgia"/>
              </a:rPr>
              <a:t>Two stories to explore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1FD2C6-F816-4CF1-A5F9-6AD0C8D27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0555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4665C"/>
                </a:solidFill>
                <a:latin typeface="Arial"/>
                <a:ea typeface="Arial"/>
                <a:cs typeface="Arial"/>
              </a:rPr>
              <a:t>Fabletail   /  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B23C69-36B8-41F4-A6F9-30737B5FA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47825"/>
            <a:ext cx="5429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75" b="1">
                <a:solidFill>
                  <a:srgbClr val="243E35"/>
                </a:solidFill>
                <a:latin typeface="Arial"/>
                <a:ea typeface="Arial"/>
                <a:cs typeface="Arial"/>
              </a:defRPr>
            </a:defPPr>
            <a:lvl1pPr>
              <a:defRPr sz="2475" b="1">
                <a:solidFill>
                  <a:srgbClr val="243E35"/>
                </a:solidFill>
                <a:latin typeface="Arial"/>
                <a:ea typeface="Arial"/>
                <a:cs typeface="Arial"/>
              </a:defRPr>
            </a:lvl1pPr>
            <a:lvl2pPr>
              <a:defRPr sz="2475" b="1">
                <a:solidFill>
                  <a:srgbClr val="243E35"/>
                </a:solidFill>
                <a:latin typeface="Arial"/>
                <a:ea typeface="Arial"/>
                <a:cs typeface="Arial"/>
              </a:defRPr>
            </a:lvl2pPr>
            <a:lvl3pPr>
              <a:defRPr sz="2475" b="1">
                <a:solidFill>
                  <a:srgbClr val="243E35"/>
                </a:solidFill>
                <a:latin typeface="Arial"/>
                <a:ea typeface="Arial"/>
                <a:cs typeface="Arial"/>
              </a:defRPr>
            </a:lvl3pPr>
            <a:lvl4pPr>
              <a:defRPr sz="2475" b="1">
                <a:solidFill>
                  <a:srgbClr val="243E35"/>
                </a:solidFill>
                <a:latin typeface="Arial"/>
                <a:ea typeface="Arial"/>
                <a:cs typeface="Arial"/>
              </a:defRPr>
            </a:lvl4pPr>
            <a:lvl5pPr>
              <a:defRPr sz="2475" b="1">
                <a:solidFill>
                  <a:srgbClr val="243E35"/>
                </a:solidFill>
                <a:latin typeface="Arial"/>
                <a:ea typeface="Arial"/>
                <a:cs typeface="Arial"/>
              </a:defRPr>
            </a:lvl5pPr>
            <a:lvl6pPr>
              <a:defRPr sz="2475" b="1">
                <a:solidFill>
                  <a:srgbClr val="243E35"/>
                </a:solidFill>
                <a:latin typeface="Arial"/>
                <a:ea typeface="Arial"/>
                <a:cs typeface="Arial"/>
              </a:defRPr>
            </a:lvl6pPr>
            <a:lvl7pPr>
              <a:defRPr sz="2475" b="1">
                <a:solidFill>
                  <a:srgbClr val="243E35"/>
                </a:solidFill>
                <a:latin typeface="Arial"/>
                <a:ea typeface="Arial"/>
                <a:cs typeface="Arial"/>
              </a:defRPr>
            </a:lvl7pPr>
            <a:lvl8pPr>
              <a:defRPr sz="2475" b="1">
                <a:solidFill>
                  <a:srgbClr val="243E35"/>
                </a:solidFill>
                <a:latin typeface="Arial"/>
                <a:ea typeface="Arial"/>
                <a:cs typeface="Arial"/>
              </a:defRPr>
            </a:lvl8pPr>
            <a:lvl9pPr>
              <a:defRPr sz="2475" b="1">
                <a:solidFill>
                  <a:srgbClr val="243E3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243E35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243E35"/>
                </a:solidFill>
                <a:latin typeface="Arial"/>
                <a:ea typeface="Arial"/>
                <a:cs typeface="Arial"/>
              </a:rPr>
              <a:t>The picnic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533F79-C405-445C-B533-914D2B338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57425"/>
            <a:ext cx="5810250" cy="1571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54665C"/>
                </a:solidFill>
                <a:latin typeface="Arial"/>
                <a:ea typeface="Arial"/>
                <a:cs typeface="Arial"/>
              </a:rPr>
              <a:t>Rabbit feels pressured to explain being late.</a:t>
            </a:r>
          </a:p>
          <a:p xmlns:a="http://schemas.openxmlformats.org/drawingml/2006/main">
            <a:pPr>
              <a:defRPr sz="2025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54665C"/>
                </a:solidFill>
                <a:latin typeface="Arial"/>
                <a:ea typeface="Arial"/>
                <a:cs typeface="Arial"/>
              </a:rPr>
              <a:t>Fable listens to the friends and helps Bear</a:t>
            </a:r>
          </a:p>
          <a:p xmlns:a="http://schemas.openxmlformats.org/drawingml/2006/main">
            <a:pPr>
              <a:defRPr sz="2025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54665C"/>
                </a:solidFill>
                <a:latin typeface="Arial"/>
                <a:ea typeface="Arial"/>
                <a:cs typeface="Arial"/>
              </a:rPr>
              <a:t>understand their feelings. Rabbit can choose</a:t>
            </a:r>
          </a:p>
          <a:p xmlns:a="http://schemas.openxmlformats.org/drawingml/2006/main">
            <a:pPr>
              <a:defRPr sz="2025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54665C"/>
                </a:solidFill>
                <a:latin typeface="Arial"/>
                <a:ea typeface="Arial"/>
                <a:cs typeface="Arial"/>
              </a:rPr>
              <a:t>quiet company or more time.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E5F6DC-B9C7-4157-BD6D-220C8F2B3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43375"/>
            <a:ext cx="5715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75" b="1">
                <a:solidFill>
                  <a:srgbClr val="243E35"/>
                </a:solidFill>
                <a:latin typeface="Arial"/>
                <a:ea typeface="Arial"/>
                <a:cs typeface="Arial"/>
              </a:defRPr>
            </a:defPPr>
            <a:lvl1pPr>
              <a:defRPr sz="2475" b="1">
                <a:solidFill>
                  <a:srgbClr val="243E35"/>
                </a:solidFill>
                <a:latin typeface="Arial"/>
                <a:ea typeface="Arial"/>
                <a:cs typeface="Arial"/>
              </a:defRPr>
            </a:lvl1pPr>
            <a:lvl2pPr>
              <a:defRPr sz="2475" b="1">
                <a:solidFill>
                  <a:srgbClr val="243E35"/>
                </a:solidFill>
                <a:latin typeface="Arial"/>
                <a:ea typeface="Arial"/>
                <a:cs typeface="Arial"/>
              </a:defRPr>
            </a:lvl2pPr>
            <a:lvl3pPr>
              <a:defRPr sz="2475" b="1">
                <a:solidFill>
                  <a:srgbClr val="243E35"/>
                </a:solidFill>
                <a:latin typeface="Arial"/>
                <a:ea typeface="Arial"/>
                <a:cs typeface="Arial"/>
              </a:defRPr>
            </a:lvl3pPr>
            <a:lvl4pPr>
              <a:defRPr sz="2475" b="1">
                <a:solidFill>
                  <a:srgbClr val="243E35"/>
                </a:solidFill>
                <a:latin typeface="Arial"/>
                <a:ea typeface="Arial"/>
                <a:cs typeface="Arial"/>
              </a:defRPr>
            </a:lvl4pPr>
            <a:lvl5pPr>
              <a:defRPr sz="2475" b="1">
                <a:solidFill>
                  <a:srgbClr val="243E35"/>
                </a:solidFill>
                <a:latin typeface="Arial"/>
                <a:ea typeface="Arial"/>
                <a:cs typeface="Arial"/>
              </a:defRPr>
            </a:lvl5pPr>
            <a:lvl6pPr>
              <a:defRPr sz="2475" b="1">
                <a:solidFill>
                  <a:srgbClr val="243E35"/>
                </a:solidFill>
                <a:latin typeface="Arial"/>
                <a:ea typeface="Arial"/>
                <a:cs typeface="Arial"/>
              </a:defRPr>
            </a:lvl6pPr>
            <a:lvl7pPr>
              <a:defRPr sz="2475" b="1">
                <a:solidFill>
                  <a:srgbClr val="243E35"/>
                </a:solidFill>
                <a:latin typeface="Arial"/>
                <a:ea typeface="Arial"/>
                <a:cs typeface="Arial"/>
              </a:defRPr>
            </a:lvl7pPr>
            <a:lvl8pPr>
              <a:defRPr sz="2475" b="1">
                <a:solidFill>
                  <a:srgbClr val="243E35"/>
                </a:solidFill>
                <a:latin typeface="Arial"/>
                <a:ea typeface="Arial"/>
                <a:cs typeface="Arial"/>
              </a:defRPr>
            </a:lvl8pPr>
            <a:lvl9pPr>
              <a:defRPr sz="2475" b="1">
                <a:solidFill>
                  <a:srgbClr val="243E3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243E35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243E35"/>
                </a:solidFill>
                <a:latin typeface="Arial"/>
                <a:ea typeface="Arial"/>
                <a:cs typeface="Arial"/>
              </a:rPr>
              <a:t>Bear and the bees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1BE548-A4EB-4788-8AEF-38D88959C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33925"/>
            <a:ext cx="5905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54665C"/>
                </a:solidFill>
                <a:latin typeface="Arial"/>
                <a:ea typeface="Arial"/>
                <a:cs typeface="Arial"/>
              </a:rPr>
              <a:t>Bear took honey without asking. Fable helps</a:t>
            </a:r>
          </a:p>
          <a:p xmlns:a="http://schemas.openxmlformats.org/drawingml/2006/main">
            <a:pPr>
              <a:defRPr sz="2025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54665C"/>
                </a:solidFill>
                <a:latin typeface="Arial"/>
                <a:ea typeface="Arial"/>
                <a:cs typeface="Arial"/>
              </a:rPr>
              <a:t>both sides talk. Bear apologizes and asks</a:t>
            </a:r>
          </a:p>
          <a:p xmlns:a="http://schemas.openxmlformats.org/drawingml/2006/main">
            <a:pPr>
              <a:defRPr sz="2025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54665C"/>
                </a:solidFill>
                <a:latin typeface="Arial"/>
                <a:ea typeface="Arial"/>
                <a:cs typeface="Arial"/>
              </a:rPr>
              <a:t>permission. The bees decide what to share.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11C980-373A-42AA-B81C-7671B274D00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9a5cc1e60245cc"/>
          <a:stretch xmlns:a="http://schemas.openxmlformats.org/drawingml/2006/main"/>
        </p:blipFill>
        <p:spPr>
          <a:xfrm xmlns:a="http://schemas.openxmlformats.org/drawingml/2006/main">
            <a:off x="7002463" y="1809750"/>
            <a:ext cx="4521200" cy="2543175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C380972-89C0-40B8-8144-9D6BEC707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4695825"/>
            <a:ext cx="4286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243E35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243E35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243E35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243E35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243E35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243E35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243E35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243E35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243E35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243E3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43E35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E35"/>
                </a:solidFill>
                <a:latin typeface="Arial"/>
                <a:ea typeface="Arial"/>
                <a:cs typeface="Arial"/>
              </a:rPr>
              <a:t>Listening, personal space and consent</a:t>
            </a:r>
          </a:p>
          <a:p xmlns:a="http://schemas.openxmlformats.org/drawingml/2006/main">
            <a:pPr>
              <a:defRPr sz="2025" b="0">
                <a:solidFill>
                  <a:srgbClr val="243E35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E35"/>
                </a:solidFill>
                <a:latin typeface="Arial"/>
                <a:ea typeface="Arial"/>
                <a:cs typeface="Arial"/>
              </a:rPr>
              <a:t>become part of the story.</a:t>
            </a:r>
          </a:p>
        </p:txBody>
      </p:sp>
    </p:spTree>
    <p:extLst>
      <p:ext uri="{BB962C8B-B14F-4D97-AF65-F5344CB8AC3E}">
        <p14:creationId xmlns:p14="http://schemas.microsoft.com/office/powerpoint/2010/main" val="130482346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6F2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CFEA9A-CD29-41B0-8997-8E046418D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108204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243E35"/>
                </a:solidFill>
                <a:latin typeface="Georgia"/>
                <a:ea typeface="Georgia"/>
                <a:cs typeface="Georgia"/>
              </a:defRPr>
            </a:defPPr>
            <a:lvl1pPr>
              <a:defRPr sz="3600" b="1">
                <a:solidFill>
                  <a:srgbClr val="243E35"/>
                </a:solidFill>
                <a:latin typeface="Georgia"/>
                <a:ea typeface="Georgia"/>
                <a:cs typeface="Georgia"/>
              </a:defRPr>
            </a:lvl1pPr>
            <a:lvl2pPr>
              <a:defRPr sz="3600" b="1">
                <a:solidFill>
                  <a:srgbClr val="243E35"/>
                </a:solidFill>
                <a:latin typeface="Georgia"/>
                <a:ea typeface="Georgia"/>
                <a:cs typeface="Georgia"/>
              </a:defRPr>
            </a:lvl2pPr>
            <a:lvl3pPr>
              <a:defRPr sz="3600" b="1">
                <a:solidFill>
                  <a:srgbClr val="243E35"/>
                </a:solidFill>
                <a:latin typeface="Georgia"/>
                <a:ea typeface="Georgia"/>
                <a:cs typeface="Georgia"/>
              </a:defRPr>
            </a:lvl3pPr>
            <a:lvl4pPr>
              <a:defRPr sz="3600" b="1">
                <a:solidFill>
                  <a:srgbClr val="243E35"/>
                </a:solidFill>
                <a:latin typeface="Georgia"/>
                <a:ea typeface="Georgia"/>
                <a:cs typeface="Georgia"/>
              </a:defRPr>
            </a:lvl4pPr>
            <a:lvl5pPr>
              <a:defRPr sz="3600" b="1">
                <a:solidFill>
                  <a:srgbClr val="243E35"/>
                </a:solidFill>
                <a:latin typeface="Georgia"/>
                <a:ea typeface="Georgia"/>
                <a:cs typeface="Georgia"/>
              </a:defRPr>
            </a:lvl5pPr>
            <a:lvl6pPr>
              <a:defRPr sz="3600" b="1">
                <a:solidFill>
                  <a:srgbClr val="243E35"/>
                </a:solidFill>
                <a:latin typeface="Georgia"/>
                <a:ea typeface="Georgia"/>
                <a:cs typeface="Georgia"/>
              </a:defRPr>
            </a:lvl6pPr>
            <a:lvl7pPr>
              <a:defRPr sz="3600" b="1">
                <a:solidFill>
                  <a:srgbClr val="243E35"/>
                </a:solidFill>
                <a:latin typeface="Georgia"/>
                <a:ea typeface="Georgia"/>
                <a:cs typeface="Georgia"/>
              </a:defRPr>
            </a:lvl7pPr>
            <a:lvl8pPr>
              <a:defRPr sz="3600" b="1">
                <a:solidFill>
                  <a:srgbClr val="243E35"/>
                </a:solidFill>
                <a:latin typeface="Georgia"/>
                <a:ea typeface="Georgia"/>
                <a:cs typeface="Georgia"/>
              </a:defRPr>
            </a:lvl8pPr>
            <a:lvl9pPr>
              <a:defRPr sz="3600" b="1">
                <a:solidFill>
                  <a:srgbClr val="243E35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43E35"/>
                </a:solidFill>
                <a:latin typeface="Georgia"/>
                <a:ea typeface="Georgia"/>
                <a:cs typeface="Georgia"/>
              </a:defRPr>
            </a:pPr>
            <a:r>
              <a:rPr sz="3600" b="1">
                <a:solidFill>
                  <a:srgbClr val="243E35"/>
                </a:solidFill>
                <a:latin typeface="Georgia"/>
                <a:ea typeface="Georgia"/>
                <a:cs typeface="Georgia"/>
              </a:rPr>
              <a:t>Help stays the child’s choice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D736CB-F0CA-4074-A6CF-055131DA7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0555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4665C"/>
                </a:solidFill>
                <a:latin typeface="Arial"/>
                <a:ea typeface="Arial"/>
                <a:cs typeface="Arial"/>
              </a:rPr>
              <a:t>Fabletail   /   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AA25264-9770-4309-AAC6-F1E551E3F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95450"/>
            <a:ext cx="64293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243E35"/>
                </a:solidFill>
                <a:latin typeface="Arial"/>
                <a:ea typeface="Arial"/>
                <a:cs typeface="Arial"/>
              </a:defRPr>
            </a:defPPr>
            <a:lvl1pPr>
              <a:defRPr sz="2550" b="1">
                <a:solidFill>
                  <a:srgbClr val="243E35"/>
                </a:solidFill>
                <a:latin typeface="Arial"/>
                <a:ea typeface="Arial"/>
                <a:cs typeface="Arial"/>
              </a:defRPr>
            </a:lvl1pPr>
            <a:lvl2pPr>
              <a:defRPr sz="2550" b="1">
                <a:solidFill>
                  <a:srgbClr val="243E35"/>
                </a:solidFill>
                <a:latin typeface="Arial"/>
                <a:ea typeface="Arial"/>
                <a:cs typeface="Arial"/>
              </a:defRPr>
            </a:lvl2pPr>
            <a:lvl3pPr>
              <a:defRPr sz="2550" b="1">
                <a:solidFill>
                  <a:srgbClr val="243E35"/>
                </a:solidFill>
                <a:latin typeface="Arial"/>
                <a:ea typeface="Arial"/>
                <a:cs typeface="Arial"/>
              </a:defRPr>
            </a:lvl3pPr>
            <a:lvl4pPr>
              <a:defRPr sz="2550" b="1">
                <a:solidFill>
                  <a:srgbClr val="243E35"/>
                </a:solidFill>
                <a:latin typeface="Arial"/>
                <a:ea typeface="Arial"/>
                <a:cs typeface="Arial"/>
              </a:defRPr>
            </a:lvl4pPr>
            <a:lvl5pPr>
              <a:defRPr sz="2550" b="1">
                <a:solidFill>
                  <a:srgbClr val="243E35"/>
                </a:solidFill>
                <a:latin typeface="Arial"/>
                <a:ea typeface="Arial"/>
                <a:cs typeface="Arial"/>
              </a:defRPr>
            </a:lvl5pPr>
            <a:lvl6pPr>
              <a:defRPr sz="2550" b="1">
                <a:solidFill>
                  <a:srgbClr val="243E35"/>
                </a:solidFill>
                <a:latin typeface="Arial"/>
                <a:ea typeface="Arial"/>
                <a:cs typeface="Arial"/>
              </a:defRPr>
            </a:lvl6pPr>
            <a:lvl7pPr>
              <a:defRPr sz="2550" b="1">
                <a:solidFill>
                  <a:srgbClr val="243E35"/>
                </a:solidFill>
                <a:latin typeface="Arial"/>
                <a:ea typeface="Arial"/>
                <a:cs typeface="Arial"/>
              </a:defRPr>
            </a:lvl7pPr>
            <a:lvl8pPr>
              <a:defRPr sz="2550" b="1">
                <a:solidFill>
                  <a:srgbClr val="243E35"/>
                </a:solidFill>
                <a:latin typeface="Arial"/>
                <a:ea typeface="Arial"/>
                <a:cs typeface="Arial"/>
              </a:defRPr>
            </a:lvl8pPr>
            <a:lvl9pPr>
              <a:defRPr sz="2550" b="1">
                <a:solidFill>
                  <a:srgbClr val="243E3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243E35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243E35"/>
                </a:solidFill>
                <a:latin typeface="Arial"/>
                <a:ea typeface="Arial"/>
                <a:cs typeface="Arial"/>
              </a:rPr>
              <a:t>The child leads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B3E042-1C06-4AD0-BA31-D0E74EDFA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33625"/>
            <a:ext cx="6858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54665C"/>
                </a:solidFill>
                <a:latin typeface="Arial"/>
                <a:ea typeface="Arial"/>
                <a:cs typeface="Arial"/>
              </a:rPr>
              <a:t>Mouse and keyboard control Fable. The child</a:t>
            </a:r>
          </a:p>
          <a:p xmlns:a="http://schemas.openxmlformats.org/drawingml/2006/main">
            <a:pPr>
              <a:defRPr sz="22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54665C"/>
                </a:solidFill>
                <a:latin typeface="Arial"/>
                <a:ea typeface="Arial"/>
                <a:cs typeface="Arial"/>
              </a:rPr>
              <a:t>uses the in-game phone to invite a parent</a:t>
            </a:r>
          </a:p>
          <a:p xmlns:a="http://schemas.openxmlformats.org/drawingml/2006/main">
            <a:pPr>
              <a:defRPr sz="22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54665C"/>
                </a:solidFill>
                <a:latin typeface="Arial"/>
                <a:ea typeface="Arial"/>
                <a:cs typeface="Arial"/>
              </a:rPr>
              <a:t>or caretaker, and can end help at any time.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C3F954-393A-4FCC-B1A6-39B2CA5EF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48125"/>
            <a:ext cx="7048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243E35"/>
                </a:solidFill>
                <a:latin typeface="Arial"/>
                <a:ea typeface="Arial"/>
                <a:cs typeface="Arial"/>
              </a:defRPr>
            </a:defPPr>
            <a:lvl1pPr>
              <a:defRPr sz="2550" b="1">
                <a:solidFill>
                  <a:srgbClr val="243E35"/>
                </a:solidFill>
                <a:latin typeface="Arial"/>
                <a:ea typeface="Arial"/>
                <a:cs typeface="Arial"/>
              </a:defRPr>
            </a:lvl1pPr>
            <a:lvl2pPr>
              <a:defRPr sz="2550" b="1">
                <a:solidFill>
                  <a:srgbClr val="243E35"/>
                </a:solidFill>
                <a:latin typeface="Arial"/>
                <a:ea typeface="Arial"/>
                <a:cs typeface="Arial"/>
              </a:defRPr>
            </a:lvl2pPr>
            <a:lvl3pPr>
              <a:defRPr sz="2550" b="1">
                <a:solidFill>
                  <a:srgbClr val="243E35"/>
                </a:solidFill>
                <a:latin typeface="Arial"/>
                <a:ea typeface="Arial"/>
                <a:cs typeface="Arial"/>
              </a:defRPr>
            </a:lvl3pPr>
            <a:lvl4pPr>
              <a:defRPr sz="2550" b="1">
                <a:solidFill>
                  <a:srgbClr val="243E35"/>
                </a:solidFill>
                <a:latin typeface="Arial"/>
                <a:ea typeface="Arial"/>
                <a:cs typeface="Arial"/>
              </a:defRPr>
            </a:lvl4pPr>
            <a:lvl5pPr>
              <a:defRPr sz="2550" b="1">
                <a:solidFill>
                  <a:srgbClr val="243E35"/>
                </a:solidFill>
                <a:latin typeface="Arial"/>
                <a:ea typeface="Arial"/>
                <a:cs typeface="Arial"/>
              </a:defRPr>
            </a:lvl5pPr>
            <a:lvl6pPr>
              <a:defRPr sz="2550" b="1">
                <a:solidFill>
                  <a:srgbClr val="243E35"/>
                </a:solidFill>
                <a:latin typeface="Arial"/>
                <a:ea typeface="Arial"/>
                <a:cs typeface="Arial"/>
              </a:defRPr>
            </a:lvl6pPr>
            <a:lvl7pPr>
              <a:defRPr sz="2550" b="1">
                <a:solidFill>
                  <a:srgbClr val="243E35"/>
                </a:solidFill>
                <a:latin typeface="Arial"/>
                <a:ea typeface="Arial"/>
                <a:cs typeface="Arial"/>
              </a:defRPr>
            </a:lvl7pPr>
            <a:lvl8pPr>
              <a:defRPr sz="2550" b="1">
                <a:solidFill>
                  <a:srgbClr val="243E35"/>
                </a:solidFill>
                <a:latin typeface="Arial"/>
                <a:ea typeface="Arial"/>
                <a:cs typeface="Arial"/>
              </a:defRPr>
            </a:lvl8pPr>
            <a:lvl9pPr>
              <a:defRPr sz="2550" b="1">
                <a:solidFill>
                  <a:srgbClr val="243E3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243E35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243E35"/>
                </a:solidFill>
                <a:latin typeface="Arial"/>
                <a:ea typeface="Arial"/>
                <a:cs typeface="Arial"/>
              </a:rPr>
              <a:t>An optional companion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0C5666-A35B-4F5B-A4DF-90393534A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95825"/>
            <a:ext cx="70485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54665C"/>
                </a:solidFill>
                <a:latin typeface="Arial"/>
                <a:ea typeface="Arial"/>
                <a:cs typeface="Arial"/>
              </a:rPr>
              <a:t>The adult joins locally with a controller.</a:t>
            </a:r>
          </a:p>
          <a:p xmlns:a="http://schemas.openxmlformats.org/drawingml/2006/main">
            <a:pPr>
              <a:defRPr sz="22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54665C"/>
                </a:solidFill>
                <a:latin typeface="Arial"/>
                <a:ea typeface="Arial"/>
                <a:cs typeface="Arial"/>
              </a:rPr>
              <a:t>Every story can be completed alone,</a:t>
            </a:r>
          </a:p>
          <a:p xmlns:a="http://schemas.openxmlformats.org/drawingml/2006/main">
            <a:pPr>
              <a:defRPr sz="22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54665C"/>
                </a:solidFill>
                <a:latin typeface="Arial"/>
                <a:ea typeface="Arial"/>
                <a:cs typeface="Arial"/>
              </a:rPr>
              <a:t>and leaving help preserves story progress.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F613A8-B1D9-4C2E-B157-BD498B445EF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8c72e1d0fc4792"/>
          <a:stretch xmlns:a="http://schemas.openxmlformats.org/drawingml/2006/main"/>
        </p:blipFill>
        <p:spPr>
          <a:xfrm xmlns:a="http://schemas.openxmlformats.org/drawingml/2006/main">
            <a:off x="8096250" y="1924050"/>
            <a:ext cx="3143250" cy="31432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65579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6F2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C27A2F1-FE3E-4EC3-881C-E57B00C87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108204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243E35"/>
                </a:solidFill>
                <a:latin typeface="Georgia"/>
                <a:ea typeface="Georgia"/>
                <a:cs typeface="Georgia"/>
              </a:defRPr>
            </a:defPPr>
            <a:lvl1pPr>
              <a:defRPr sz="3600" b="1">
                <a:solidFill>
                  <a:srgbClr val="243E35"/>
                </a:solidFill>
                <a:latin typeface="Georgia"/>
                <a:ea typeface="Georgia"/>
                <a:cs typeface="Georgia"/>
              </a:defRPr>
            </a:lvl1pPr>
            <a:lvl2pPr>
              <a:defRPr sz="3600" b="1">
                <a:solidFill>
                  <a:srgbClr val="243E35"/>
                </a:solidFill>
                <a:latin typeface="Georgia"/>
                <a:ea typeface="Georgia"/>
                <a:cs typeface="Georgia"/>
              </a:defRPr>
            </a:lvl2pPr>
            <a:lvl3pPr>
              <a:defRPr sz="3600" b="1">
                <a:solidFill>
                  <a:srgbClr val="243E35"/>
                </a:solidFill>
                <a:latin typeface="Georgia"/>
                <a:ea typeface="Georgia"/>
                <a:cs typeface="Georgia"/>
              </a:defRPr>
            </a:lvl3pPr>
            <a:lvl4pPr>
              <a:defRPr sz="3600" b="1">
                <a:solidFill>
                  <a:srgbClr val="243E35"/>
                </a:solidFill>
                <a:latin typeface="Georgia"/>
                <a:ea typeface="Georgia"/>
                <a:cs typeface="Georgia"/>
              </a:defRPr>
            </a:lvl4pPr>
            <a:lvl5pPr>
              <a:defRPr sz="3600" b="1">
                <a:solidFill>
                  <a:srgbClr val="243E35"/>
                </a:solidFill>
                <a:latin typeface="Georgia"/>
                <a:ea typeface="Georgia"/>
                <a:cs typeface="Georgia"/>
              </a:defRPr>
            </a:lvl5pPr>
            <a:lvl6pPr>
              <a:defRPr sz="3600" b="1">
                <a:solidFill>
                  <a:srgbClr val="243E35"/>
                </a:solidFill>
                <a:latin typeface="Georgia"/>
                <a:ea typeface="Georgia"/>
                <a:cs typeface="Georgia"/>
              </a:defRPr>
            </a:lvl6pPr>
            <a:lvl7pPr>
              <a:defRPr sz="3600" b="1">
                <a:solidFill>
                  <a:srgbClr val="243E35"/>
                </a:solidFill>
                <a:latin typeface="Georgia"/>
                <a:ea typeface="Georgia"/>
                <a:cs typeface="Georgia"/>
              </a:defRPr>
            </a:lvl7pPr>
            <a:lvl8pPr>
              <a:defRPr sz="3600" b="1">
                <a:solidFill>
                  <a:srgbClr val="243E35"/>
                </a:solidFill>
                <a:latin typeface="Georgia"/>
                <a:ea typeface="Georgia"/>
                <a:cs typeface="Georgia"/>
              </a:defRPr>
            </a:lvl8pPr>
            <a:lvl9pPr>
              <a:defRPr sz="3600" b="1">
                <a:solidFill>
                  <a:srgbClr val="243E35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43E35"/>
                </a:solidFill>
                <a:latin typeface="Georgia"/>
                <a:ea typeface="Georgia"/>
                <a:cs typeface="Georgia"/>
              </a:defRPr>
            </a:pPr>
            <a:r>
              <a:rPr sz="3600" b="1">
                <a:solidFill>
                  <a:srgbClr val="243E35"/>
                </a:solidFill>
                <a:latin typeface="Georgia"/>
                <a:ea typeface="Georgia"/>
                <a:cs typeface="Georgia"/>
              </a:rPr>
              <a:t>The prototype and what comes next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F3FB7C-A559-42D5-8713-C2FF8058E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0555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4665C"/>
                </a:solidFill>
                <a:latin typeface="Arial"/>
                <a:ea typeface="Arial"/>
                <a:cs typeface="Arial"/>
              </a:rPr>
              <a:t>Fabletail   /   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C8B284-7A27-40A9-9B95-70267A0C8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04975"/>
            <a:ext cx="10287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243E35"/>
                </a:solidFill>
                <a:latin typeface="Arial"/>
                <a:ea typeface="Arial"/>
                <a:cs typeface="Arial"/>
              </a:defRPr>
            </a:defPPr>
            <a:lvl1pPr>
              <a:defRPr sz="2550" b="1">
                <a:solidFill>
                  <a:srgbClr val="243E35"/>
                </a:solidFill>
                <a:latin typeface="Arial"/>
                <a:ea typeface="Arial"/>
                <a:cs typeface="Arial"/>
              </a:defRPr>
            </a:lvl1pPr>
            <a:lvl2pPr>
              <a:defRPr sz="2550" b="1">
                <a:solidFill>
                  <a:srgbClr val="243E35"/>
                </a:solidFill>
                <a:latin typeface="Arial"/>
                <a:ea typeface="Arial"/>
                <a:cs typeface="Arial"/>
              </a:defRPr>
            </a:lvl2pPr>
            <a:lvl3pPr>
              <a:defRPr sz="2550" b="1">
                <a:solidFill>
                  <a:srgbClr val="243E35"/>
                </a:solidFill>
                <a:latin typeface="Arial"/>
                <a:ea typeface="Arial"/>
                <a:cs typeface="Arial"/>
              </a:defRPr>
            </a:lvl3pPr>
            <a:lvl4pPr>
              <a:defRPr sz="2550" b="1">
                <a:solidFill>
                  <a:srgbClr val="243E35"/>
                </a:solidFill>
                <a:latin typeface="Arial"/>
                <a:ea typeface="Arial"/>
                <a:cs typeface="Arial"/>
              </a:defRPr>
            </a:lvl4pPr>
            <a:lvl5pPr>
              <a:defRPr sz="2550" b="1">
                <a:solidFill>
                  <a:srgbClr val="243E35"/>
                </a:solidFill>
                <a:latin typeface="Arial"/>
                <a:ea typeface="Arial"/>
                <a:cs typeface="Arial"/>
              </a:defRPr>
            </a:lvl5pPr>
            <a:lvl6pPr>
              <a:defRPr sz="2550" b="1">
                <a:solidFill>
                  <a:srgbClr val="243E35"/>
                </a:solidFill>
                <a:latin typeface="Arial"/>
                <a:ea typeface="Arial"/>
                <a:cs typeface="Arial"/>
              </a:defRPr>
            </a:lvl6pPr>
            <a:lvl7pPr>
              <a:defRPr sz="2550" b="1">
                <a:solidFill>
                  <a:srgbClr val="243E35"/>
                </a:solidFill>
                <a:latin typeface="Arial"/>
                <a:ea typeface="Arial"/>
                <a:cs typeface="Arial"/>
              </a:defRPr>
            </a:lvl7pPr>
            <a:lvl8pPr>
              <a:defRPr sz="2550" b="1">
                <a:solidFill>
                  <a:srgbClr val="243E35"/>
                </a:solidFill>
                <a:latin typeface="Arial"/>
                <a:ea typeface="Arial"/>
                <a:cs typeface="Arial"/>
              </a:defRPr>
            </a:lvl8pPr>
            <a:lvl9pPr>
              <a:defRPr sz="2550" b="1">
                <a:solidFill>
                  <a:srgbClr val="243E3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243E35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243E35"/>
                </a:solidFill>
                <a:latin typeface="Arial"/>
                <a:ea typeface="Arial"/>
                <a:cs typeface="Arial"/>
              </a:rPr>
              <a:t>The jam prototype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C093FE-33C1-4875-8E14-0547D0754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43150"/>
            <a:ext cx="10763250" cy="1362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54665C"/>
                </a:solidFill>
                <a:latin typeface="Arial"/>
                <a:ea typeface="Arial"/>
                <a:cs typeface="Arial"/>
              </a:rPr>
              <a:t>Two connected story chapters, animated animal characters,</a:t>
            </a:r>
          </a:p>
          <a:p xmlns:a="http://schemas.openxmlformats.org/drawingml/2006/main">
            <a:pPr>
              <a:defRPr sz="22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54665C"/>
                </a:solidFill>
                <a:latin typeface="Arial"/>
                <a:ea typeface="Arial"/>
                <a:cs typeface="Arial"/>
              </a:rPr>
              <a:t>branching dialogue and optional local parent support.</a:t>
            </a:r>
          </a:p>
          <a:p xmlns:a="http://schemas.openxmlformats.org/drawingml/2006/main">
            <a:pPr>
              <a:defRPr sz="225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54665C"/>
                </a:solidFill>
                <a:latin typeface="Arial"/>
                <a:ea typeface="Arial"/>
                <a:cs typeface="Arial"/>
              </a:rPr>
              <a:t>No countdown or loss of story progress for mistakes.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8D0A13-EC8E-4222-A45B-91D781519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10287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243E35"/>
                </a:solidFill>
                <a:latin typeface="Arial"/>
                <a:ea typeface="Arial"/>
                <a:cs typeface="Arial"/>
              </a:defRPr>
            </a:defPPr>
            <a:lvl1pPr>
              <a:defRPr sz="2550" b="1">
                <a:solidFill>
                  <a:srgbClr val="243E35"/>
                </a:solidFill>
                <a:latin typeface="Arial"/>
                <a:ea typeface="Arial"/>
                <a:cs typeface="Arial"/>
              </a:defRPr>
            </a:lvl1pPr>
            <a:lvl2pPr>
              <a:defRPr sz="2550" b="1">
                <a:solidFill>
                  <a:srgbClr val="243E35"/>
                </a:solidFill>
                <a:latin typeface="Arial"/>
                <a:ea typeface="Arial"/>
                <a:cs typeface="Arial"/>
              </a:defRPr>
            </a:lvl2pPr>
            <a:lvl3pPr>
              <a:defRPr sz="2550" b="1">
                <a:solidFill>
                  <a:srgbClr val="243E35"/>
                </a:solidFill>
                <a:latin typeface="Arial"/>
                <a:ea typeface="Arial"/>
                <a:cs typeface="Arial"/>
              </a:defRPr>
            </a:lvl3pPr>
            <a:lvl4pPr>
              <a:defRPr sz="2550" b="1">
                <a:solidFill>
                  <a:srgbClr val="243E35"/>
                </a:solidFill>
                <a:latin typeface="Arial"/>
                <a:ea typeface="Arial"/>
                <a:cs typeface="Arial"/>
              </a:defRPr>
            </a:lvl4pPr>
            <a:lvl5pPr>
              <a:defRPr sz="2550" b="1">
                <a:solidFill>
                  <a:srgbClr val="243E35"/>
                </a:solidFill>
                <a:latin typeface="Arial"/>
                <a:ea typeface="Arial"/>
                <a:cs typeface="Arial"/>
              </a:defRPr>
            </a:lvl5pPr>
            <a:lvl6pPr>
              <a:defRPr sz="2550" b="1">
                <a:solidFill>
                  <a:srgbClr val="243E35"/>
                </a:solidFill>
                <a:latin typeface="Arial"/>
                <a:ea typeface="Arial"/>
                <a:cs typeface="Arial"/>
              </a:defRPr>
            </a:lvl6pPr>
            <a:lvl7pPr>
              <a:defRPr sz="2550" b="1">
                <a:solidFill>
                  <a:srgbClr val="243E35"/>
                </a:solidFill>
                <a:latin typeface="Arial"/>
                <a:ea typeface="Arial"/>
                <a:cs typeface="Arial"/>
              </a:defRPr>
            </a:lvl7pPr>
            <a:lvl8pPr>
              <a:defRPr sz="2550" b="1">
                <a:solidFill>
                  <a:srgbClr val="243E35"/>
                </a:solidFill>
                <a:latin typeface="Arial"/>
                <a:ea typeface="Arial"/>
                <a:cs typeface="Arial"/>
              </a:defRPr>
            </a:lvl8pPr>
            <a:lvl9pPr>
              <a:defRPr sz="2550" b="1">
                <a:solidFill>
                  <a:srgbClr val="243E3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243E35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243E35"/>
                </a:solidFill>
                <a:latin typeface="Arial"/>
                <a:ea typeface="Arial"/>
                <a:cs typeface="Arial"/>
              </a:rPr>
              <a:t>Next steps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481A7B-08E2-4F92-94BA-4F2322AAA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95825"/>
            <a:ext cx="10763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54665C"/>
                </a:solidFill>
                <a:latin typeface="Arial"/>
                <a:ea typeface="Arial"/>
                <a:cs typeface="Arial"/>
              </a:rPr>
              <a:t>Playtest with autistic children and caregivers, alongside</a:t>
            </a:r>
          </a:p>
          <a:p xmlns:a="http://schemas.openxmlformats.org/drawingml/2006/main">
            <a:pPr>
              <a:defRPr sz="2175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54665C"/>
                </a:solidFill>
                <a:latin typeface="Arial"/>
                <a:ea typeface="Arial"/>
                <a:cs typeface="Arial"/>
              </a:rPr>
              <a:t>clinical advisors. Refine reading demands, pacing and sensory</a:t>
            </a:r>
          </a:p>
          <a:p xmlns:a="http://schemas.openxmlformats.org/drawingml/2006/main">
            <a:pPr>
              <a:defRPr sz="2175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54665C"/>
                </a:solidFill>
                <a:latin typeface="Arial"/>
                <a:ea typeface="Arial"/>
                <a:cs typeface="Arial"/>
              </a:rPr>
              <a:t>options around their feedback before adding more stories.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3FE5A3-92DD-4AAE-BCB3-844DCDDD4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81700"/>
            <a:ext cx="1076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54665C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4665C"/>
                </a:solidFill>
                <a:latin typeface="Arial"/>
                <a:ea typeface="Arial"/>
                <a:cs typeface="Arial"/>
              </a:rPr>
              <a:t>Game jam prototype. Educational and clinical benefits have not been evaluated.</a:t>
            </a:r>
          </a:p>
        </p:txBody>
      </p:sp>
    </p:spTree>
    <p:extLst>
      <p:ext uri="{BB962C8B-B14F-4D97-AF65-F5344CB8AC3E}">
        <p14:creationId xmlns:p14="http://schemas.microsoft.com/office/powerpoint/2010/main" val="204189560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2026-10-20T08:13:45.6010000Z</dcterms:created>
  <dcterms:modified xsi:type="dcterms:W3CDTF">2026-10-20T08:13:45.6010000Z</dcterms:modified>
</coreProperties>
</file>