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6858000" cx="12192000"/>
  <p:notesSz cx="6858000" cy="12192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" name="Google Shape;2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" name="Google Shape;4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" name="Google Shape;11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8" name="Google Shape;19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9" name="Google Shape;21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3BAF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mnt/data/pillsout-1intro.png" id="16" name="Google Shape;1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14029" y="274320"/>
            <a:ext cx="2911301" cy="630936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3"/>
          <p:cNvSpPr/>
          <p:nvPr/>
        </p:nvSpPr>
        <p:spPr>
          <a:xfrm>
            <a:off x="667512" y="1115568"/>
            <a:ext cx="59436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Font typeface="Play"/>
              <a:buNone/>
            </a:pPr>
            <a:r>
              <a:rPr b="1" i="0" lang="en-US" sz="5800" u="none" cap="none" strike="noStrike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PILL HEROES</a:t>
            </a:r>
            <a:endParaRPr b="0" i="0" sz="5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3"/>
          <p:cNvSpPr/>
          <p:nvPr/>
        </p:nvSpPr>
        <p:spPr>
          <a:xfrm>
            <a:off x="694944" y="2176272"/>
            <a:ext cx="55778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D735"/>
              </a:buClr>
              <a:buSzPts val="2700"/>
              <a:buFont typeface="Play"/>
              <a:buNone/>
            </a:pPr>
            <a:r>
              <a:rPr b="1" i="0" lang="en-US" sz="2700" u="none" cap="none" strike="noStrike">
                <a:solidFill>
                  <a:srgbClr val="FFD735"/>
                </a:solidFill>
                <a:latin typeface="Play"/>
                <a:ea typeface="Play"/>
                <a:cs typeface="Play"/>
                <a:sym typeface="Play"/>
              </a:rPr>
              <a:t>Play. Progress. Remember.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/>
          <p:nvPr/>
        </p:nvSpPr>
        <p:spPr>
          <a:xfrm>
            <a:off x="694944" y="2971800"/>
            <a:ext cx="5120640" cy="1280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Play"/>
              <a:buNone/>
            </a:pPr>
            <a:r>
              <a:rPr b="0" i="0" lang="en-US" sz="2200" u="none" cap="none" strike="noStrike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A casual Match-3 experience designed around medication routines, positive reinforcement, and meaningful rewards.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694944" y="6016752"/>
            <a:ext cx="5943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DBF8"/>
              </a:buClr>
              <a:buSzPts val="1300"/>
              <a:buFont typeface="Play"/>
              <a:buNone/>
            </a:pPr>
            <a:r>
              <a:rPr b="1" i="0" lang="en-US" sz="1300" u="none" cap="none" strike="noStrike">
                <a:solidFill>
                  <a:srgbClr val="20DBF8"/>
                </a:solidFill>
                <a:latin typeface="Play"/>
                <a:ea typeface="Play"/>
                <a:cs typeface="Play"/>
                <a:sym typeface="Play"/>
              </a:rPr>
              <a:t>GAME CONCEPT  /  SCREEN WALKTHROUGH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92DAB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0DBF8"/>
          </a:solidFill>
          <a:ln cap="flat" cmpd="sng" w="12700">
            <a:solidFill>
              <a:srgbClr val="20DBF8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4"/>
          <p:cNvSpPr/>
          <p:nvPr/>
        </p:nvSpPr>
        <p:spPr>
          <a:xfrm>
            <a:off x="438912" y="539496"/>
            <a:ext cx="64008" cy="384048"/>
          </a:xfrm>
          <a:prstGeom prst="rect">
            <a:avLst/>
          </a:prstGeom>
          <a:solidFill>
            <a:srgbClr val="FFD735"/>
          </a:solidFill>
          <a:ln cap="flat" cmpd="sng" w="12700">
            <a:solidFill>
              <a:srgbClr val="FFD735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4"/>
          <p:cNvSpPr/>
          <p:nvPr/>
        </p:nvSpPr>
        <p:spPr>
          <a:xfrm>
            <a:off x="658368" y="310896"/>
            <a:ext cx="82296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DBF8"/>
              </a:buClr>
              <a:buSzPts val="1200"/>
              <a:buFont typeface="Play"/>
              <a:buNone/>
            </a:pPr>
            <a:r>
              <a:rPr b="1" lang="en-US" sz="1200">
                <a:solidFill>
                  <a:srgbClr val="20DBF8"/>
                </a:solidFill>
                <a:latin typeface="Play"/>
                <a:ea typeface="Play"/>
                <a:cs typeface="Play"/>
                <a:sym typeface="Play"/>
              </a:rPr>
              <a:t>01 / THE CONCEPT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4"/>
          <p:cNvSpPr/>
          <p:nvPr/>
        </p:nvSpPr>
        <p:spPr>
          <a:xfrm>
            <a:off x="658368" y="694944"/>
            <a:ext cx="108813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Play"/>
              <a:buNone/>
            </a:pPr>
            <a:r>
              <a:rPr b="1" lang="en-US" sz="3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A game with a purpose</a:t>
            </a:r>
            <a:endParaRPr sz="3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4"/>
          <p:cNvSpPr/>
          <p:nvPr/>
        </p:nvSpPr>
        <p:spPr>
          <a:xfrm>
            <a:off x="11338560" y="6492240"/>
            <a:ext cx="36576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FC3FF"/>
              </a:buClr>
              <a:buSzPts val="1000"/>
              <a:buFont typeface="Play"/>
              <a:buNone/>
            </a:pPr>
            <a:r>
              <a:rPr b="1" lang="en-US" sz="1000">
                <a:solidFill>
                  <a:srgbClr val="AFC3FF"/>
                </a:solidFill>
                <a:latin typeface="Play"/>
                <a:ea typeface="Play"/>
                <a:cs typeface="Play"/>
                <a:sym typeface="Play"/>
              </a:rPr>
              <a:t>02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4"/>
          <p:cNvSpPr/>
          <p:nvPr/>
        </p:nvSpPr>
        <p:spPr>
          <a:xfrm>
            <a:off x="786384" y="1938528"/>
            <a:ext cx="146304" cy="146304"/>
          </a:xfrm>
          <a:prstGeom prst="ellipse">
            <a:avLst/>
          </a:prstGeom>
          <a:solidFill>
            <a:srgbClr val="20DBF8"/>
          </a:solidFill>
          <a:ln cap="flat" cmpd="sng" w="12700">
            <a:solidFill>
              <a:srgbClr val="20DB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1097280" y="1874520"/>
            <a:ext cx="59436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lay"/>
              <a:buNone/>
            </a:pPr>
            <a:r>
              <a:rPr b="1" lang="en-US" sz="2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Casual Match-3 gameplay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4"/>
          <p:cNvSpPr/>
          <p:nvPr/>
        </p:nvSpPr>
        <p:spPr>
          <a:xfrm>
            <a:off x="1097280" y="2249424"/>
            <a:ext cx="594360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5EAFF"/>
              </a:buClr>
              <a:buSzPts val="1600"/>
              <a:buFont typeface="Play"/>
              <a:buNone/>
            </a:pPr>
            <a:r>
              <a:rPr lang="en-US" sz="1600">
                <a:solidFill>
                  <a:srgbClr val="E5EAFF"/>
                </a:solidFill>
                <a:latin typeface="Play"/>
                <a:ea typeface="Play"/>
                <a:cs typeface="Play"/>
                <a:sym typeface="Play"/>
              </a:rPr>
              <a:t>A familiar, accessible puzzle experience.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4"/>
          <p:cNvSpPr/>
          <p:nvPr/>
        </p:nvSpPr>
        <p:spPr>
          <a:xfrm>
            <a:off x="786384" y="2962656"/>
            <a:ext cx="146304" cy="146304"/>
          </a:xfrm>
          <a:prstGeom prst="ellipse">
            <a:avLst/>
          </a:prstGeom>
          <a:solidFill>
            <a:srgbClr val="20DBF8"/>
          </a:solidFill>
          <a:ln cap="flat" cmpd="sng" w="12700">
            <a:solidFill>
              <a:srgbClr val="20DB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4"/>
          <p:cNvSpPr/>
          <p:nvPr/>
        </p:nvSpPr>
        <p:spPr>
          <a:xfrm>
            <a:off x="1097280" y="2898648"/>
            <a:ext cx="59436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lay"/>
              <a:buNone/>
            </a:pPr>
            <a:r>
              <a:rPr b="1" lang="en-US" sz="2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Medication routine integration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4"/>
          <p:cNvSpPr/>
          <p:nvPr/>
        </p:nvSpPr>
        <p:spPr>
          <a:xfrm>
            <a:off x="1097280" y="3273552"/>
            <a:ext cx="594360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5EAFF"/>
              </a:buClr>
              <a:buSzPts val="1600"/>
              <a:buFont typeface="Play"/>
              <a:buNone/>
            </a:pPr>
            <a:r>
              <a:rPr lang="en-US" sz="1600">
                <a:solidFill>
                  <a:srgbClr val="E5EAFF"/>
                </a:solidFill>
                <a:latin typeface="Play"/>
                <a:ea typeface="Play"/>
                <a:cs typeface="Play"/>
                <a:sym typeface="Play"/>
              </a:rPr>
              <a:t>Pill plans and reminders appear within the game journey.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4"/>
          <p:cNvSpPr/>
          <p:nvPr/>
        </p:nvSpPr>
        <p:spPr>
          <a:xfrm>
            <a:off x="786384" y="3986784"/>
            <a:ext cx="146304" cy="146304"/>
          </a:xfrm>
          <a:prstGeom prst="ellipse">
            <a:avLst/>
          </a:prstGeom>
          <a:solidFill>
            <a:srgbClr val="20DBF8"/>
          </a:solidFill>
          <a:ln cap="flat" cmpd="sng" w="12700">
            <a:solidFill>
              <a:srgbClr val="20DB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4"/>
          <p:cNvSpPr/>
          <p:nvPr/>
        </p:nvSpPr>
        <p:spPr>
          <a:xfrm>
            <a:off x="1097280" y="3922776"/>
            <a:ext cx="59436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lay"/>
              <a:buNone/>
            </a:pPr>
            <a:r>
              <a:rPr b="1" lang="en-US" sz="2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Motivation through rewards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4"/>
          <p:cNvSpPr/>
          <p:nvPr/>
        </p:nvSpPr>
        <p:spPr>
          <a:xfrm>
            <a:off x="1097280" y="4297680"/>
            <a:ext cx="594360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5EAFF"/>
              </a:buClr>
              <a:buSzPts val="1600"/>
              <a:buFont typeface="Play"/>
              <a:buNone/>
            </a:pPr>
            <a:r>
              <a:rPr lang="en-US" sz="1600">
                <a:solidFill>
                  <a:srgbClr val="E5EAFF"/>
                </a:solidFill>
                <a:latin typeface="Play"/>
                <a:ea typeface="Play"/>
                <a:cs typeface="Play"/>
                <a:sym typeface="Play"/>
              </a:rPr>
              <a:t>Progress, daily bonuses, and personalized prizes.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4"/>
          <p:cNvSpPr/>
          <p:nvPr/>
        </p:nvSpPr>
        <p:spPr>
          <a:xfrm>
            <a:off x="7370077" y="310901"/>
            <a:ext cx="2951700" cy="6291000"/>
          </a:xfrm>
          <a:prstGeom prst="roundRect">
            <a:avLst>
              <a:gd fmla="val 6569" name="adj"/>
            </a:avLst>
          </a:prstGeom>
          <a:solidFill>
            <a:srgbClr val="07227E"/>
          </a:solidFill>
          <a:ln cap="flat" cmpd="sng" w="19450">
            <a:solidFill>
              <a:srgbClr val="477CF2"/>
            </a:solidFill>
            <a:prstDash val="solid"/>
            <a:round/>
            <a:headEnd len="sm" w="sm" type="none"/>
            <a:tailEnd len="sm" w="sm" type="none"/>
          </a:ln>
          <a:effectLst>
            <a:outerShdw blurRad="29923" rotWithShape="0" algn="bl" dir="2700000" dist="14962">
              <a:srgbClr val="000000">
                <a:alpha val="30200"/>
              </a:srgbClr>
            </a:outerShdw>
          </a:effectLst>
        </p:spPr>
        <p:txBody>
          <a:bodyPr anchorCtr="0" anchor="t" bIns="53850" lIns="107700" spcFirstLastPara="1" rIns="107700" wrap="square" tIns="53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2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mnt/data/pillsout-1create-account.png" id="41" name="Google Shape;4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7028" y="468167"/>
            <a:ext cx="2757723" cy="597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4" title="pillsout-1game-screen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67017" y="449449"/>
            <a:ext cx="2757734" cy="59702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92DAB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5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0DBF8"/>
          </a:solidFill>
          <a:ln cap="flat" cmpd="sng" w="12700">
            <a:solidFill>
              <a:srgbClr val="20DBF8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5"/>
          <p:cNvSpPr/>
          <p:nvPr/>
        </p:nvSpPr>
        <p:spPr>
          <a:xfrm>
            <a:off x="438912" y="539496"/>
            <a:ext cx="64008" cy="384048"/>
          </a:xfrm>
          <a:prstGeom prst="rect">
            <a:avLst/>
          </a:prstGeom>
          <a:solidFill>
            <a:srgbClr val="FFD735"/>
          </a:solidFill>
          <a:ln cap="flat" cmpd="sng" w="12700">
            <a:solidFill>
              <a:srgbClr val="FFD735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5"/>
          <p:cNvSpPr/>
          <p:nvPr/>
        </p:nvSpPr>
        <p:spPr>
          <a:xfrm>
            <a:off x="658368" y="310896"/>
            <a:ext cx="82296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DBF8"/>
              </a:buClr>
              <a:buSzPts val="1200"/>
              <a:buFont typeface="Play"/>
              <a:buNone/>
            </a:pPr>
            <a:r>
              <a:rPr b="1" lang="en-US" sz="1200">
                <a:solidFill>
                  <a:srgbClr val="20DBF8"/>
                </a:solidFill>
                <a:latin typeface="Play"/>
                <a:ea typeface="Play"/>
                <a:cs typeface="Play"/>
                <a:sym typeface="Play"/>
              </a:rPr>
              <a:t>02 / INTRODUCTION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5"/>
          <p:cNvSpPr/>
          <p:nvPr/>
        </p:nvSpPr>
        <p:spPr>
          <a:xfrm>
            <a:off x="658368" y="694944"/>
            <a:ext cx="108813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Play"/>
              <a:buNone/>
            </a:pPr>
            <a:r>
              <a:rPr b="1" lang="en-US" sz="3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A friendly first impression</a:t>
            </a:r>
            <a:endParaRPr sz="3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5"/>
          <p:cNvSpPr/>
          <p:nvPr/>
        </p:nvSpPr>
        <p:spPr>
          <a:xfrm>
            <a:off x="11338560" y="6492240"/>
            <a:ext cx="36576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FC3FF"/>
              </a:buClr>
              <a:buSzPts val="1000"/>
              <a:buFont typeface="Play"/>
              <a:buNone/>
            </a:pPr>
            <a:r>
              <a:rPr b="1" lang="en-US" sz="1000">
                <a:solidFill>
                  <a:srgbClr val="AFC3FF"/>
                </a:solidFill>
                <a:latin typeface="Play"/>
                <a:ea typeface="Play"/>
                <a:cs typeface="Play"/>
                <a:sym typeface="Play"/>
              </a:rPr>
              <a:t>03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5"/>
          <p:cNvSpPr/>
          <p:nvPr/>
        </p:nvSpPr>
        <p:spPr>
          <a:xfrm>
            <a:off x="768096" y="1984248"/>
            <a:ext cx="146304" cy="146304"/>
          </a:xfrm>
          <a:prstGeom prst="ellipse">
            <a:avLst/>
          </a:prstGeom>
          <a:solidFill>
            <a:srgbClr val="20DBF8"/>
          </a:solidFill>
          <a:ln cap="flat" cmpd="sng" w="12700">
            <a:solidFill>
              <a:srgbClr val="20DB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5"/>
          <p:cNvSpPr/>
          <p:nvPr/>
        </p:nvSpPr>
        <p:spPr>
          <a:xfrm>
            <a:off x="1078992" y="1920240"/>
            <a:ext cx="6035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lay"/>
              <a:buNone/>
            </a:pPr>
            <a:r>
              <a:rPr b="1" lang="en-US" sz="2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Personal player profile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5"/>
          <p:cNvSpPr/>
          <p:nvPr/>
        </p:nvSpPr>
        <p:spPr>
          <a:xfrm>
            <a:off x="1078992" y="2295144"/>
            <a:ext cx="60350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5EAFF"/>
              </a:buClr>
              <a:buSzPts val="1600"/>
              <a:buFont typeface="Play"/>
              <a:buNone/>
            </a:pPr>
            <a:r>
              <a:rPr lang="en-US" sz="1600">
                <a:solidFill>
                  <a:srgbClr val="E5EAFF"/>
                </a:solidFill>
                <a:latin typeface="Play"/>
                <a:ea typeface="Play"/>
                <a:cs typeface="Play"/>
                <a:sym typeface="Play"/>
              </a:rPr>
              <a:t>Name, surname, and visible nickname.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5"/>
          <p:cNvSpPr/>
          <p:nvPr/>
        </p:nvSpPr>
        <p:spPr>
          <a:xfrm>
            <a:off x="768096" y="3008376"/>
            <a:ext cx="146304" cy="146304"/>
          </a:xfrm>
          <a:prstGeom prst="ellipse">
            <a:avLst/>
          </a:prstGeom>
          <a:solidFill>
            <a:srgbClr val="20DBF8"/>
          </a:solidFill>
          <a:ln cap="flat" cmpd="sng" w="12700">
            <a:solidFill>
              <a:srgbClr val="20DB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5"/>
          <p:cNvSpPr/>
          <p:nvPr/>
        </p:nvSpPr>
        <p:spPr>
          <a:xfrm>
            <a:off x="1078992" y="2944368"/>
            <a:ext cx="6035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lay"/>
              <a:buNone/>
            </a:pPr>
            <a:r>
              <a:rPr b="1" lang="en-US" sz="2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Choose an avatar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5"/>
          <p:cNvSpPr/>
          <p:nvPr/>
        </p:nvSpPr>
        <p:spPr>
          <a:xfrm>
            <a:off x="1078992" y="3319272"/>
            <a:ext cx="60350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5EAFF"/>
              </a:buClr>
              <a:buSzPts val="1600"/>
              <a:buFont typeface="Play"/>
              <a:buNone/>
            </a:pPr>
            <a:r>
              <a:rPr lang="en-US" sz="1600">
                <a:solidFill>
                  <a:srgbClr val="E5EAFF"/>
                </a:solidFill>
                <a:latin typeface="Play"/>
                <a:ea typeface="Play"/>
                <a:cs typeface="Play"/>
                <a:sym typeface="Play"/>
              </a:rPr>
              <a:t>Friendly animal characters encourage ownership.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5"/>
          <p:cNvSpPr/>
          <p:nvPr/>
        </p:nvSpPr>
        <p:spPr>
          <a:xfrm>
            <a:off x="768096" y="4032504"/>
            <a:ext cx="146304" cy="146304"/>
          </a:xfrm>
          <a:prstGeom prst="ellipse">
            <a:avLst/>
          </a:prstGeom>
          <a:solidFill>
            <a:srgbClr val="20DBF8"/>
          </a:solidFill>
          <a:ln cap="flat" cmpd="sng" w="12700">
            <a:solidFill>
              <a:srgbClr val="20DB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5"/>
          <p:cNvSpPr/>
          <p:nvPr/>
        </p:nvSpPr>
        <p:spPr>
          <a:xfrm>
            <a:off x="1078992" y="3968496"/>
            <a:ext cx="6035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lay"/>
              <a:buNone/>
            </a:pPr>
            <a:r>
              <a:rPr b="1" lang="en-US" sz="2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Clear entry point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5"/>
          <p:cNvSpPr/>
          <p:nvPr/>
        </p:nvSpPr>
        <p:spPr>
          <a:xfrm>
            <a:off x="1078992" y="4343400"/>
            <a:ext cx="60350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5EAFF"/>
              </a:buClr>
              <a:buSzPts val="1600"/>
              <a:buFont typeface="Play"/>
              <a:buNone/>
            </a:pPr>
            <a:r>
              <a:rPr lang="en-US" sz="1600">
                <a:solidFill>
                  <a:srgbClr val="E5EAFF"/>
                </a:solidFill>
                <a:latin typeface="Play"/>
                <a:ea typeface="Play"/>
                <a:cs typeface="Play"/>
                <a:sym typeface="Play"/>
              </a:rPr>
              <a:t>A bold “Let’s PLAY!” call to action.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5"/>
          <p:cNvSpPr/>
          <p:nvPr/>
        </p:nvSpPr>
        <p:spPr>
          <a:xfrm>
            <a:off x="7370077" y="310901"/>
            <a:ext cx="2951700" cy="6291000"/>
          </a:xfrm>
          <a:prstGeom prst="roundRect">
            <a:avLst>
              <a:gd fmla="val 6569" name="adj"/>
            </a:avLst>
          </a:prstGeom>
          <a:solidFill>
            <a:srgbClr val="07227E"/>
          </a:solidFill>
          <a:ln cap="flat" cmpd="sng" w="19450">
            <a:solidFill>
              <a:srgbClr val="477CF2"/>
            </a:solidFill>
            <a:prstDash val="solid"/>
            <a:round/>
            <a:headEnd len="sm" w="sm" type="none"/>
            <a:tailEnd len="sm" w="sm" type="none"/>
          </a:ln>
          <a:effectLst>
            <a:outerShdw blurRad="29923" rotWithShape="0" algn="bl" dir="2700000" dist="14962">
              <a:srgbClr val="000000">
                <a:alpha val="30196"/>
              </a:srgbClr>
            </a:outerShdw>
          </a:effectLst>
        </p:spPr>
        <p:txBody>
          <a:bodyPr anchorCtr="0" anchor="t" bIns="53850" lIns="107700" spcFirstLastPara="1" rIns="107700" wrap="square" tIns="53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2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mnt/data/pillsout-1create-account.png" id="63" name="Google Shape;6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7028" y="468167"/>
            <a:ext cx="2757723" cy="597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5" title="pillsout-1create-accoun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67017" y="449449"/>
            <a:ext cx="2757734" cy="59702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92DAB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6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0DBF8"/>
          </a:solidFill>
          <a:ln cap="flat" cmpd="sng" w="12700">
            <a:solidFill>
              <a:srgbClr val="20DBF8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6"/>
          <p:cNvSpPr/>
          <p:nvPr/>
        </p:nvSpPr>
        <p:spPr>
          <a:xfrm>
            <a:off x="438912" y="539496"/>
            <a:ext cx="64008" cy="384048"/>
          </a:xfrm>
          <a:prstGeom prst="rect">
            <a:avLst/>
          </a:prstGeom>
          <a:solidFill>
            <a:srgbClr val="FFD735"/>
          </a:solidFill>
          <a:ln cap="flat" cmpd="sng" w="12700">
            <a:solidFill>
              <a:srgbClr val="FFD735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6"/>
          <p:cNvSpPr/>
          <p:nvPr/>
        </p:nvSpPr>
        <p:spPr>
          <a:xfrm>
            <a:off x="658368" y="310896"/>
            <a:ext cx="82296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DBF8"/>
              </a:buClr>
              <a:buSzPts val="1200"/>
              <a:buFont typeface="Play"/>
              <a:buNone/>
            </a:pPr>
            <a:r>
              <a:rPr b="1" lang="en-US" sz="1200">
                <a:solidFill>
                  <a:srgbClr val="20DBF8"/>
                </a:solidFill>
                <a:latin typeface="Play"/>
                <a:ea typeface="Play"/>
                <a:cs typeface="Play"/>
                <a:sym typeface="Play"/>
              </a:rPr>
              <a:t>03 / MEDICATION SETUP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6"/>
          <p:cNvSpPr/>
          <p:nvPr/>
        </p:nvSpPr>
        <p:spPr>
          <a:xfrm>
            <a:off x="658368" y="694944"/>
            <a:ext cx="10881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Play"/>
              <a:buNone/>
            </a:pPr>
            <a:r>
              <a:rPr b="1" lang="en-US" sz="3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Build a personalized pill plan</a:t>
            </a:r>
            <a:endParaRPr sz="3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6"/>
          <p:cNvSpPr/>
          <p:nvPr/>
        </p:nvSpPr>
        <p:spPr>
          <a:xfrm>
            <a:off x="11338560" y="6492240"/>
            <a:ext cx="36576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FC3FF"/>
              </a:buClr>
              <a:buSzPts val="1000"/>
              <a:buFont typeface="Play"/>
              <a:buNone/>
            </a:pPr>
            <a:r>
              <a:rPr b="1" lang="en-US" sz="1000">
                <a:solidFill>
                  <a:srgbClr val="AFC3FF"/>
                </a:solidFill>
                <a:latin typeface="Play"/>
                <a:ea typeface="Play"/>
                <a:cs typeface="Play"/>
                <a:sym typeface="Play"/>
              </a:rPr>
              <a:t>04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6"/>
          <p:cNvSpPr/>
          <p:nvPr/>
        </p:nvSpPr>
        <p:spPr>
          <a:xfrm>
            <a:off x="768096" y="1984248"/>
            <a:ext cx="146304" cy="146304"/>
          </a:xfrm>
          <a:prstGeom prst="ellipse">
            <a:avLst/>
          </a:prstGeom>
          <a:solidFill>
            <a:srgbClr val="20DBF8"/>
          </a:solidFill>
          <a:ln cap="flat" cmpd="sng" w="12700">
            <a:solidFill>
              <a:srgbClr val="20DB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6"/>
          <p:cNvSpPr/>
          <p:nvPr/>
        </p:nvSpPr>
        <p:spPr>
          <a:xfrm>
            <a:off x="1078992" y="1920240"/>
            <a:ext cx="6035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lay"/>
              <a:buNone/>
            </a:pPr>
            <a:r>
              <a:rPr b="1" lang="en-US" sz="2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Choose medications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6"/>
          <p:cNvSpPr/>
          <p:nvPr/>
        </p:nvSpPr>
        <p:spPr>
          <a:xfrm>
            <a:off x="1078992" y="2295144"/>
            <a:ext cx="60350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5EAFF"/>
              </a:buClr>
              <a:buSzPts val="1600"/>
              <a:buFont typeface="Play"/>
              <a:buNone/>
            </a:pPr>
            <a:r>
              <a:rPr lang="en-US" sz="1600">
                <a:solidFill>
                  <a:srgbClr val="E5EAFF"/>
                </a:solidFill>
                <a:latin typeface="Play"/>
                <a:ea typeface="Play"/>
                <a:cs typeface="Play"/>
                <a:sym typeface="Play"/>
              </a:rPr>
              <a:t>Browse or search a visual pill library.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6"/>
          <p:cNvSpPr/>
          <p:nvPr/>
        </p:nvSpPr>
        <p:spPr>
          <a:xfrm>
            <a:off x="768096" y="3008376"/>
            <a:ext cx="146304" cy="146304"/>
          </a:xfrm>
          <a:prstGeom prst="ellipse">
            <a:avLst/>
          </a:prstGeom>
          <a:solidFill>
            <a:srgbClr val="20DBF8"/>
          </a:solidFill>
          <a:ln cap="flat" cmpd="sng" w="12700">
            <a:solidFill>
              <a:srgbClr val="20DB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6"/>
          <p:cNvSpPr/>
          <p:nvPr/>
        </p:nvSpPr>
        <p:spPr>
          <a:xfrm>
            <a:off x="1078992" y="2944368"/>
            <a:ext cx="6035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lay"/>
              <a:buNone/>
            </a:pPr>
            <a:r>
              <a:rPr b="1" lang="en-US" sz="2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Simple selection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6"/>
          <p:cNvSpPr/>
          <p:nvPr/>
        </p:nvSpPr>
        <p:spPr>
          <a:xfrm>
            <a:off x="1078992" y="3319272"/>
            <a:ext cx="60350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5EAFF"/>
              </a:buClr>
              <a:buSzPts val="1600"/>
              <a:buFont typeface="Play"/>
              <a:buNone/>
            </a:pPr>
            <a:r>
              <a:rPr lang="en-US" sz="1600">
                <a:solidFill>
                  <a:srgbClr val="E5EAFF"/>
                </a:solidFill>
                <a:latin typeface="Play"/>
                <a:ea typeface="Play"/>
                <a:cs typeface="Play"/>
                <a:sym typeface="Play"/>
              </a:rPr>
              <a:t>Selected medications receive clear checkmarks.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6"/>
          <p:cNvSpPr/>
          <p:nvPr/>
        </p:nvSpPr>
        <p:spPr>
          <a:xfrm>
            <a:off x="768096" y="4032504"/>
            <a:ext cx="146304" cy="146304"/>
          </a:xfrm>
          <a:prstGeom prst="ellipse">
            <a:avLst/>
          </a:prstGeom>
          <a:solidFill>
            <a:srgbClr val="20DBF8"/>
          </a:solidFill>
          <a:ln cap="flat" cmpd="sng" w="12700">
            <a:solidFill>
              <a:srgbClr val="20DB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6"/>
          <p:cNvSpPr/>
          <p:nvPr/>
        </p:nvSpPr>
        <p:spPr>
          <a:xfrm>
            <a:off x="1078992" y="3968496"/>
            <a:ext cx="6035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lay"/>
              <a:buNone/>
            </a:pPr>
            <a:r>
              <a:rPr b="1" lang="en-US" sz="2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Staff-supported setup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6"/>
          <p:cNvSpPr/>
          <p:nvPr/>
        </p:nvSpPr>
        <p:spPr>
          <a:xfrm>
            <a:off x="1078992" y="4343400"/>
            <a:ext cx="60350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5EAFF"/>
              </a:buClr>
              <a:buSzPts val="1600"/>
              <a:buFont typeface="Play"/>
              <a:buNone/>
            </a:pPr>
            <a:r>
              <a:rPr lang="en-US" sz="1600">
                <a:solidFill>
                  <a:srgbClr val="E5EAFF"/>
                </a:solidFill>
                <a:latin typeface="Play"/>
                <a:ea typeface="Play"/>
                <a:cs typeface="Play"/>
                <a:sym typeface="Play"/>
              </a:rPr>
              <a:t>The screen presents a patient setup workflow.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6"/>
          <p:cNvSpPr/>
          <p:nvPr/>
        </p:nvSpPr>
        <p:spPr>
          <a:xfrm>
            <a:off x="7370077" y="310901"/>
            <a:ext cx="2951700" cy="6291000"/>
          </a:xfrm>
          <a:prstGeom prst="roundRect">
            <a:avLst>
              <a:gd fmla="val 6569" name="adj"/>
            </a:avLst>
          </a:prstGeom>
          <a:solidFill>
            <a:srgbClr val="07227E"/>
          </a:solidFill>
          <a:ln cap="flat" cmpd="sng" w="19450">
            <a:solidFill>
              <a:srgbClr val="477CF2"/>
            </a:solidFill>
            <a:prstDash val="solid"/>
            <a:round/>
            <a:headEnd len="sm" w="sm" type="none"/>
            <a:tailEnd len="sm" w="sm" type="none"/>
          </a:ln>
          <a:effectLst>
            <a:outerShdw blurRad="29923" rotWithShape="0" algn="bl" dir="2700000" dist="14962">
              <a:srgbClr val="000000">
                <a:alpha val="30200"/>
              </a:srgbClr>
            </a:outerShdw>
          </a:effectLst>
        </p:spPr>
        <p:txBody>
          <a:bodyPr anchorCtr="0" anchor="t" bIns="53850" lIns="107700" spcFirstLastPara="1" rIns="107700" wrap="square" tIns="53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2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mnt/data/pillsout-1create-account.png" id="85" name="Google Shape;8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7028" y="468167"/>
            <a:ext cx="2757723" cy="597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6" title="pillsout-1choose-your-pill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67017" y="449449"/>
            <a:ext cx="2757734" cy="59702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92DAB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7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0DBF8"/>
          </a:solidFill>
          <a:ln cap="flat" cmpd="sng" w="12700">
            <a:solidFill>
              <a:srgbClr val="20DBF8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7"/>
          <p:cNvSpPr/>
          <p:nvPr/>
        </p:nvSpPr>
        <p:spPr>
          <a:xfrm>
            <a:off x="438912" y="539496"/>
            <a:ext cx="64008" cy="384048"/>
          </a:xfrm>
          <a:prstGeom prst="rect">
            <a:avLst/>
          </a:prstGeom>
          <a:solidFill>
            <a:srgbClr val="FFD735"/>
          </a:solidFill>
          <a:ln cap="flat" cmpd="sng" w="12700">
            <a:solidFill>
              <a:srgbClr val="FFD735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7"/>
          <p:cNvSpPr/>
          <p:nvPr/>
        </p:nvSpPr>
        <p:spPr>
          <a:xfrm>
            <a:off x="658368" y="310896"/>
            <a:ext cx="82296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DBF8"/>
              </a:buClr>
              <a:buSzPts val="1200"/>
              <a:buFont typeface="Play"/>
              <a:buNone/>
            </a:pPr>
            <a:r>
              <a:rPr b="1" lang="en-US" sz="1200">
                <a:solidFill>
                  <a:srgbClr val="20DBF8"/>
                </a:solidFill>
                <a:latin typeface="Play"/>
                <a:ea typeface="Play"/>
                <a:cs typeface="Play"/>
                <a:sym typeface="Play"/>
              </a:rPr>
              <a:t>04 / SCHEDULING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7"/>
          <p:cNvSpPr/>
          <p:nvPr/>
        </p:nvSpPr>
        <p:spPr>
          <a:xfrm>
            <a:off x="658368" y="694944"/>
            <a:ext cx="10881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Play"/>
              <a:buNone/>
            </a:pPr>
            <a:r>
              <a:rPr b="1" lang="en-US" sz="3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Set times and quantities</a:t>
            </a:r>
            <a:endParaRPr sz="3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7"/>
          <p:cNvSpPr/>
          <p:nvPr/>
        </p:nvSpPr>
        <p:spPr>
          <a:xfrm>
            <a:off x="11338560" y="6492240"/>
            <a:ext cx="36576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FC3FF"/>
              </a:buClr>
              <a:buSzPts val="1000"/>
              <a:buFont typeface="Play"/>
              <a:buNone/>
            </a:pPr>
            <a:r>
              <a:rPr b="1" lang="en-US" sz="1000">
                <a:solidFill>
                  <a:srgbClr val="AFC3FF"/>
                </a:solidFill>
                <a:latin typeface="Play"/>
                <a:ea typeface="Play"/>
                <a:cs typeface="Play"/>
                <a:sym typeface="Play"/>
              </a:rPr>
              <a:t>05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7"/>
          <p:cNvSpPr/>
          <p:nvPr/>
        </p:nvSpPr>
        <p:spPr>
          <a:xfrm>
            <a:off x="768096" y="1984248"/>
            <a:ext cx="146304" cy="146304"/>
          </a:xfrm>
          <a:prstGeom prst="ellipse">
            <a:avLst/>
          </a:prstGeom>
          <a:solidFill>
            <a:srgbClr val="20DBF8"/>
          </a:solidFill>
          <a:ln cap="flat" cmpd="sng" w="12700">
            <a:solidFill>
              <a:srgbClr val="20DB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7"/>
          <p:cNvSpPr/>
          <p:nvPr/>
        </p:nvSpPr>
        <p:spPr>
          <a:xfrm>
            <a:off x="1078992" y="1920240"/>
            <a:ext cx="6035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lay"/>
              <a:buNone/>
            </a:pPr>
            <a:r>
              <a:rPr b="1" lang="en-US" sz="2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Dose configuration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7"/>
          <p:cNvSpPr/>
          <p:nvPr/>
        </p:nvSpPr>
        <p:spPr>
          <a:xfrm>
            <a:off x="1078992" y="2295144"/>
            <a:ext cx="60350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5EAFF"/>
              </a:buClr>
              <a:buSzPts val="1600"/>
              <a:buFont typeface="Play"/>
              <a:buNone/>
            </a:pPr>
            <a:r>
              <a:rPr lang="en-US" sz="1600">
                <a:solidFill>
                  <a:srgbClr val="E5EAFF"/>
                </a:solidFill>
                <a:latin typeface="Play"/>
                <a:ea typeface="Play"/>
                <a:cs typeface="Play"/>
                <a:sym typeface="Play"/>
              </a:rPr>
              <a:t>Specify quantity per dose for each medication.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7"/>
          <p:cNvSpPr/>
          <p:nvPr/>
        </p:nvSpPr>
        <p:spPr>
          <a:xfrm>
            <a:off x="768096" y="3008376"/>
            <a:ext cx="146304" cy="146304"/>
          </a:xfrm>
          <a:prstGeom prst="ellipse">
            <a:avLst/>
          </a:prstGeom>
          <a:solidFill>
            <a:srgbClr val="20DBF8"/>
          </a:solidFill>
          <a:ln cap="flat" cmpd="sng" w="12700">
            <a:solidFill>
              <a:srgbClr val="20DB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7"/>
          <p:cNvSpPr/>
          <p:nvPr/>
        </p:nvSpPr>
        <p:spPr>
          <a:xfrm>
            <a:off x="1078992" y="2944368"/>
            <a:ext cx="6035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lay"/>
              <a:buNone/>
            </a:pPr>
            <a:r>
              <a:rPr b="1" lang="en-US" sz="2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Time-based schedule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7"/>
          <p:cNvSpPr/>
          <p:nvPr/>
        </p:nvSpPr>
        <p:spPr>
          <a:xfrm>
            <a:off x="1078992" y="3319272"/>
            <a:ext cx="60350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5EAFF"/>
              </a:buClr>
              <a:buSzPts val="1600"/>
              <a:buFont typeface="Play"/>
              <a:buNone/>
            </a:pPr>
            <a:r>
              <a:rPr lang="en-US" sz="1600">
                <a:solidFill>
                  <a:srgbClr val="E5EAFF"/>
                </a:solidFill>
                <a:latin typeface="Play"/>
                <a:ea typeface="Play"/>
                <a:cs typeface="Play"/>
                <a:sym typeface="Play"/>
              </a:rPr>
              <a:t>Assign a time to each selected medication.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7"/>
          <p:cNvSpPr/>
          <p:nvPr/>
        </p:nvSpPr>
        <p:spPr>
          <a:xfrm>
            <a:off x="768096" y="4032504"/>
            <a:ext cx="146304" cy="146304"/>
          </a:xfrm>
          <a:prstGeom prst="ellipse">
            <a:avLst/>
          </a:prstGeom>
          <a:solidFill>
            <a:srgbClr val="20DBF8"/>
          </a:solidFill>
          <a:ln cap="flat" cmpd="sng" w="12700">
            <a:solidFill>
              <a:srgbClr val="20DB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7"/>
          <p:cNvSpPr/>
          <p:nvPr/>
        </p:nvSpPr>
        <p:spPr>
          <a:xfrm>
            <a:off x="1078992" y="3968496"/>
            <a:ext cx="6035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lay"/>
              <a:buNone/>
            </a:pPr>
            <a:r>
              <a:rPr b="1" lang="en-US" sz="2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Review before play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7"/>
          <p:cNvSpPr/>
          <p:nvPr/>
        </p:nvSpPr>
        <p:spPr>
          <a:xfrm>
            <a:off x="1078992" y="4343400"/>
            <a:ext cx="60350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5EAFF"/>
              </a:buClr>
              <a:buSzPts val="1600"/>
              <a:buFont typeface="Play"/>
              <a:buNone/>
            </a:pPr>
            <a:r>
              <a:rPr lang="en-US" sz="1600">
                <a:solidFill>
                  <a:srgbClr val="E5EAFF"/>
                </a:solidFill>
                <a:latin typeface="Play"/>
                <a:ea typeface="Play"/>
                <a:cs typeface="Play"/>
                <a:sym typeface="Play"/>
              </a:rPr>
              <a:t>A dedicated review step completes the plan.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7"/>
          <p:cNvSpPr/>
          <p:nvPr/>
        </p:nvSpPr>
        <p:spPr>
          <a:xfrm>
            <a:off x="7370077" y="310901"/>
            <a:ext cx="2951700" cy="6291000"/>
          </a:xfrm>
          <a:prstGeom prst="roundRect">
            <a:avLst>
              <a:gd fmla="val 6569" name="adj"/>
            </a:avLst>
          </a:prstGeom>
          <a:solidFill>
            <a:srgbClr val="07227E"/>
          </a:solidFill>
          <a:ln cap="flat" cmpd="sng" w="19450">
            <a:solidFill>
              <a:srgbClr val="477CF2"/>
            </a:solidFill>
            <a:prstDash val="solid"/>
            <a:round/>
            <a:headEnd len="sm" w="sm" type="none"/>
            <a:tailEnd len="sm" w="sm" type="none"/>
          </a:ln>
          <a:effectLst>
            <a:outerShdw blurRad="29923" rotWithShape="0" algn="bl" dir="2700000" dist="14962">
              <a:srgbClr val="000000">
                <a:alpha val="30200"/>
              </a:srgbClr>
            </a:outerShdw>
          </a:effectLst>
        </p:spPr>
        <p:txBody>
          <a:bodyPr anchorCtr="0" anchor="t" bIns="53850" lIns="107700" spcFirstLastPara="1" rIns="107700" wrap="square" tIns="53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2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mnt/data/pillsout-1create-account.png" id="107" name="Google Shape;10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7028" y="468167"/>
            <a:ext cx="2757723" cy="597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7" title="pillsout-1times-and-quantitie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67017" y="449449"/>
            <a:ext cx="2757734" cy="59702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92DAB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8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0DBF8"/>
          </a:solidFill>
          <a:ln cap="flat" cmpd="sng" w="12700">
            <a:solidFill>
              <a:srgbClr val="20DBF8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8"/>
          <p:cNvSpPr/>
          <p:nvPr/>
        </p:nvSpPr>
        <p:spPr>
          <a:xfrm>
            <a:off x="438912" y="539496"/>
            <a:ext cx="64008" cy="384048"/>
          </a:xfrm>
          <a:prstGeom prst="rect">
            <a:avLst/>
          </a:prstGeom>
          <a:solidFill>
            <a:srgbClr val="FFD735"/>
          </a:solidFill>
          <a:ln cap="flat" cmpd="sng" w="12700">
            <a:solidFill>
              <a:srgbClr val="FFD735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8"/>
          <p:cNvSpPr/>
          <p:nvPr/>
        </p:nvSpPr>
        <p:spPr>
          <a:xfrm>
            <a:off x="658368" y="310896"/>
            <a:ext cx="82296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DBF8"/>
              </a:buClr>
              <a:buSzPts val="1200"/>
              <a:buFont typeface="Play"/>
              <a:buNone/>
            </a:pPr>
            <a:r>
              <a:rPr b="1" lang="en-US" sz="1200">
                <a:solidFill>
                  <a:srgbClr val="20DBF8"/>
                </a:solidFill>
                <a:latin typeface="Play"/>
                <a:ea typeface="Play"/>
                <a:cs typeface="Play"/>
                <a:sym typeface="Play"/>
              </a:rPr>
              <a:t>05 / CORE GAMEPLAY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8"/>
          <p:cNvSpPr/>
          <p:nvPr/>
        </p:nvSpPr>
        <p:spPr>
          <a:xfrm>
            <a:off x="658368" y="694944"/>
            <a:ext cx="10881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Play"/>
              <a:buNone/>
            </a:pPr>
            <a:r>
              <a:rPr b="1" lang="en-US" sz="3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Match, collect, unlock</a:t>
            </a:r>
            <a:endParaRPr sz="3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8"/>
          <p:cNvSpPr/>
          <p:nvPr/>
        </p:nvSpPr>
        <p:spPr>
          <a:xfrm>
            <a:off x="11338560" y="6492240"/>
            <a:ext cx="36576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FC3FF"/>
              </a:buClr>
              <a:buSzPts val="1000"/>
              <a:buFont typeface="Play"/>
              <a:buNone/>
            </a:pPr>
            <a:r>
              <a:rPr b="1" lang="en-US" sz="1000">
                <a:solidFill>
                  <a:srgbClr val="AFC3FF"/>
                </a:solidFill>
                <a:latin typeface="Play"/>
                <a:ea typeface="Play"/>
                <a:cs typeface="Play"/>
                <a:sym typeface="Play"/>
              </a:rPr>
              <a:t>06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8"/>
          <p:cNvSpPr/>
          <p:nvPr/>
        </p:nvSpPr>
        <p:spPr>
          <a:xfrm>
            <a:off x="768096" y="1984248"/>
            <a:ext cx="146304" cy="146304"/>
          </a:xfrm>
          <a:prstGeom prst="ellipse">
            <a:avLst/>
          </a:prstGeom>
          <a:solidFill>
            <a:srgbClr val="20DBF8"/>
          </a:solidFill>
          <a:ln cap="flat" cmpd="sng" w="12700">
            <a:solidFill>
              <a:srgbClr val="20DB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8"/>
          <p:cNvSpPr/>
          <p:nvPr/>
        </p:nvSpPr>
        <p:spPr>
          <a:xfrm>
            <a:off x="1078992" y="1920240"/>
            <a:ext cx="6035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lay"/>
              <a:buNone/>
            </a:pPr>
            <a:r>
              <a:rPr b="1" lang="en-US" sz="2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Match-3 puzzle board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8"/>
          <p:cNvSpPr/>
          <p:nvPr/>
        </p:nvSpPr>
        <p:spPr>
          <a:xfrm>
            <a:off x="1078992" y="2295144"/>
            <a:ext cx="60350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5EAFF"/>
              </a:buClr>
              <a:buSzPts val="1600"/>
              <a:buFont typeface="Play"/>
              <a:buNone/>
            </a:pPr>
            <a:r>
              <a:rPr lang="en-US" sz="1600">
                <a:solidFill>
                  <a:srgbClr val="E5EAFF"/>
                </a:solidFill>
                <a:latin typeface="Play"/>
                <a:ea typeface="Play"/>
                <a:cs typeface="Play"/>
                <a:sym typeface="Play"/>
              </a:rPr>
              <a:t>Colorful tiles, power-ups, and simple objectives.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8"/>
          <p:cNvSpPr/>
          <p:nvPr/>
        </p:nvSpPr>
        <p:spPr>
          <a:xfrm>
            <a:off x="768096" y="3008376"/>
            <a:ext cx="146304" cy="146304"/>
          </a:xfrm>
          <a:prstGeom prst="ellipse">
            <a:avLst/>
          </a:prstGeom>
          <a:solidFill>
            <a:srgbClr val="20DBF8"/>
          </a:solidFill>
          <a:ln cap="flat" cmpd="sng" w="12700">
            <a:solidFill>
              <a:srgbClr val="20DB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8"/>
          <p:cNvSpPr/>
          <p:nvPr/>
        </p:nvSpPr>
        <p:spPr>
          <a:xfrm>
            <a:off x="1078992" y="2944368"/>
            <a:ext cx="6035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lay"/>
              <a:buNone/>
            </a:pPr>
            <a:r>
              <a:rPr b="1" lang="en-US" sz="2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Level progression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8"/>
          <p:cNvSpPr/>
          <p:nvPr/>
        </p:nvSpPr>
        <p:spPr>
          <a:xfrm>
            <a:off x="1078992" y="3319272"/>
            <a:ext cx="60350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5EAFF"/>
              </a:buClr>
              <a:buSzPts val="1600"/>
              <a:buFont typeface="Play"/>
              <a:buNone/>
            </a:pPr>
            <a:r>
              <a:rPr lang="en-US" sz="1600">
                <a:solidFill>
                  <a:srgbClr val="E5EAFF"/>
                </a:solidFill>
                <a:latin typeface="Play"/>
                <a:ea typeface="Play"/>
                <a:cs typeface="Play"/>
                <a:sym typeface="Play"/>
              </a:rPr>
              <a:t>Complete goals to unlock collectible characters.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8"/>
          <p:cNvSpPr/>
          <p:nvPr/>
        </p:nvSpPr>
        <p:spPr>
          <a:xfrm>
            <a:off x="768096" y="4032504"/>
            <a:ext cx="146304" cy="146304"/>
          </a:xfrm>
          <a:prstGeom prst="ellipse">
            <a:avLst/>
          </a:prstGeom>
          <a:solidFill>
            <a:srgbClr val="20DBF8"/>
          </a:solidFill>
          <a:ln cap="flat" cmpd="sng" w="12700">
            <a:solidFill>
              <a:srgbClr val="20DB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8"/>
          <p:cNvSpPr/>
          <p:nvPr/>
        </p:nvSpPr>
        <p:spPr>
          <a:xfrm>
            <a:off x="1078992" y="3968496"/>
            <a:ext cx="6035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lay"/>
              <a:buNone/>
            </a:pPr>
            <a:r>
              <a:rPr b="1" lang="en-US" sz="2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Instant feedback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8"/>
          <p:cNvSpPr/>
          <p:nvPr/>
        </p:nvSpPr>
        <p:spPr>
          <a:xfrm>
            <a:off x="1078992" y="4343400"/>
            <a:ext cx="60350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5EAFF"/>
              </a:buClr>
              <a:buSzPts val="1600"/>
              <a:buFont typeface="Play"/>
              <a:buNone/>
            </a:pPr>
            <a:r>
              <a:rPr lang="en-US" sz="1600">
                <a:solidFill>
                  <a:srgbClr val="E5EAFF"/>
                </a:solidFill>
                <a:latin typeface="Play"/>
                <a:ea typeface="Play"/>
                <a:cs typeface="Play"/>
                <a:sym typeface="Play"/>
              </a:rPr>
              <a:t>Friendly mascot and celebratory messaging.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8"/>
          <p:cNvSpPr/>
          <p:nvPr/>
        </p:nvSpPr>
        <p:spPr>
          <a:xfrm>
            <a:off x="7370077" y="310901"/>
            <a:ext cx="2951700" cy="6291000"/>
          </a:xfrm>
          <a:prstGeom prst="roundRect">
            <a:avLst>
              <a:gd fmla="val 6569" name="adj"/>
            </a:avLst>
          </a:prstGeom>
          <a:solidFill>
            <a:srgbClr val="07227E"/>
          </a:solidFill>
          <a:ln cap="flat" cmpd="sng" w="19450">
            <a:solidFill>
              <a:srgbClr val="477CF2"/>
            </a:solidFill>
            <a:prstDash val="solid"/>
            <a:round/>
            <a:headEnd len="sm" w="sm" type="none"/>
            <a:tailEnd len="sm" w="sm" type="none"/>
          </a:ln>
          <a:effectLst>
            <a:outerShdw blurRad="29923" rotWithShape="0" algn="bl" dir="2700000" dist="14962">
              <a:srgbClr val="000000">
                <a:alpha val="30200"/>
              </a:srgbClr>
            </a:outerShdw>
          </a:effectLst>
        </p:spPr>
        <p:txBody>
          <a:bodyPr anchorCtr="0" anchor="t" bIns="53850" lIns="107700" spcFirstLastPara="1" rIns="107700" wrap="square" tIns="53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2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mnt/data/pillsout-1create-account.png" id="129" name="Google Shape;12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7028" y="468167"/>
            <a:ext cx="2757723" cy="597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8" title="pillsout-1game-screen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67017" y="449449"/>
            <a:ext cx="2757734" cy="59702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92DAB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0DBF8"/>
          </a:solidFill>
          <a:ln cap="flat" cmpd="sng" w="12700">
            <a:solidFill>
              <a:srgbClr val="20DBF8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9"/>
          <p:cNvSpPr/>
          <p:nvPr/>
        </p:nvSpPr>
        <p:spPr>
          <a:xfrm>
            <a:off x="438912" y="539496"/>
            <a:ext cx="64008" cy="384048"/>
          </a:xfrm>
          <a:prstGeom prst="rect">
            <a:avLst/>
          </a:prstGeom>
          <a:solidFill>
            <a:srgbClr val="FFD735"/>
          </a:solidFill>
          <a:ln cap="flat" cmpd="sng" w="12700">
            <a:solidFill>
              <a:srgbClr val="FFD735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9"/>
          <p:cNvSpPr/>
          <p:nvPr/>
        </p:nvSpPr>
        <p:spPr>
          <a:xfrm>
            <a:off x="658368" y="310896"/>
            <a:ext cx="82296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DBF8"/>
              </a:buClr>
              <a:buSzPts val="1200"/>
              <a:buFont typeface="Play"/>
              <a:buNone/>
            </a:pPr>
            <a:r>
              <a:rPr b="1" lang="en-US" sz="1200">
                <a:solidFill>
                  <a:srgbClr val="20DBF8"/>
                </a:solidFill>
                <a:latin typeface="Play"/>
                <a:ea typeface="Play"/>
                <a:cs typeface="Play"/>
                <a:sym typeface="Play"/>
              </a:rPr>
              <a:t>06 / PILL REMINDER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9"/>
          <p:cNvSpPr/>
          <p:nvPr/>
        </p:nvSpPr>
        <p:spPr>
          <a:xfrm>
            <a:off x="658368" y="694944"/>
            <a:ext cx="10881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Play"/>
              <a:buNone/>
            </a:pPr>
            <a:r>
              <a:rPr b="1" lang="en-US" sz="3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A reminder inside the game</a:t>
            </a:r>
            <a:endParaRPr sz="3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9"/>
          <p:cNvSpPr/>
          <p:nvPr/>
        </p:nvSpPr>
        <p:spPr>
          <a:xfrm>
            <a:off x="11338560" y="6492240"/>
            <a:ext cx="36576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FC3FF"/>
              </a:buClr>
              <a:buSzPts val="1000"/>
              <a:buFont typeface="Play"/>
              <a:buNone/>
            </a:pPr>
            <a:r>
              <a:rPr b="1" lang="en-US" sz="1000">
                <a:solidFill>
                  <a:srgbClr val="AFC3FF"/>
                </a:solidFill>
                <a:latin typeface="Play"/>
                <a:ea typeface="Play"/>
                <a:cs typeface="Play"/>
                <a:sym typeface="Play"/>
              </a:rPr>
              <a:t>07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9"/>
          <p:cNvSpPr/>
          <p:nvPr/>
        </p:nvSpPr>
        <p:spPr>
          <a:xfrm>
            <a:off x="768096" y="1984248"/>
            <a:ext cx="146304" cy="146304"/>
          </a:xfrm>
          <a:prstGeom prst="ellipse">
            <a:avLst/>
          </a:prstGeom>
          <a:solidFill>
            <a:srgbClr val="20DBF8"/>
          </a:solidFill>
          <a:ln cap="flat" cmpd="sng" w="12700">
            <a:solidFill>
              <a:srgbClr val="20DB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9"/>
          <p:cNvSpPr/>
          <p:nvPr/>
        </p:nvSpPr>
        <p:spPr>
          <a:xfrm>
            <a:off x="1078992" y="1920240"/>
            <a:ext cx="6035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lay"/>
              <a:buNone/>
            </a:pPr>
            <a:r>
              <a:rPr b="1" lang="en-US" sz="2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Pause at the right moment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9"/>
          <p:cNvSpPr/>
          <p:nvPr/>
        </p:nvSpPr>
        <p:spPr>
          <a:xfrm>
            <a:off x="1078992" y="2295144"/>
            <a:ext cx="60350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5EAFF"/>
              </a:buClr>
              <a:buSzPts val="1600"/>
              <a:buFont typeface="Play"/>
              <a:buNone/>
            </a:pPr>
            <a:r>
              <a:rPr lang="en-US" sz="1600">
                <a:solidFill>
                  <a:srgbClr val="E5EAFF"/>
                </a:solidFill>
                <a:latin typeface="Play"/>
                <a:ea typeface="Play"/>
                <a:cs typeface="Play"/>
                <a:sym typeface="Play"/>
              </a:rPr>
              <a:t>Gameplay is interrupted by a prominent reminder.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9"/>
          <p:cNvSpPr/>
          <p:nvPr/>
        </p:nvSpPr>
        <p:spPr>
          <a:xfrm>
            <a:off x="768096" y="3008376"/>
            <a:ext cx="146304" cy="146304"/>
          </a:xfrm>
          <a:prstGeom prst="ellipse">
            <a:avLst/>
          </a:prstGeom>
          <a:solidFill>
            <a:srgbClr val="20DBF8"/>
          </a:solidFill>
          <a:ln cap="flat" cmpd="sng" w="12700">
            <a:solidFill>
              <a:srgbClr val="20DB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9"/>
          <p:cNvSpPr/>
          <p:nvPr/>
        </p:nvSpPr>
        <p:spPr>
          <a:xfrm>
            <a:off x="1078992" y="2944368"/>
            <a:ext cx="6035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lay"/>
              <a:buNone/>
            </a:pPr>
            <a:r>
              <a:rPr b="1" lang="en-US" sz="2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Make the dose clear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9"/>
          <p:cNvSpPr/>
          <p:nvPr/>
        </p:nvSpPr>
        <p:spPr>
          <a:xfrm>
            <a:off x="1078992" y="3319272"/>
            <a:ext cx="60350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5EAFF"/>
              </a:buClr>
              <a:buSzPts val="1600"/>
              <a:buFont typeface="Play"/>
              <a:buNone/>
            </a:pPr>
            <a:r>
              <a:rPr lang="en-US" sz="1600">
                <a:solidFill>
                  <a:srgbClr val="E5EAFF"/>
                </a:solidFill>
                <a:latin typeface="Play"/>
                <a:ea typeface="Play"/>
                <a:cs typeface="Play"/>
                <a:sym typeface="Play"/>
              </a:rPr>
              <a:t>Medication name, quantity, and scheduled time.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9"/>
          <p:cNvSpPr/>
          <p:nvPr/>
        </p:nvSpPr>
        <p:spPr>
          <a:xfrm>
            <a:off x="768096" y="4032504"/>
            <a:ext cx="146304" cy="146304"/>
          </a:xfrm>
          <a:prstGeom prst="ellipse">
            <a:avLst/>
          </a:prstGeom>
          <a:solidFill>
            <a:srgbClr val="20DBF8"/>
          </a:solidFill>
          <a:ln cap="flat" cmpd="sng" w="12700">
            <a:solidFill>
              <a:srgbClr val="20DB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9"/>
          <p:cNvSpPr/>
          <p:nvPr/>
        </p:nvSpPr>
        <p:spPr>
          <a:xfrm>
            <a:off x="1078992" y="3968496"/>
            <a:ext cx="6035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lay"/>
              <a:buNone/>
            </a:pPr>
            <a:r>
              <a:rPr b="1" lang="en-US" sz="2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Show what comes next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9"/>
          <p:cNvSpPr/>
          <p:nvPr/>
        </p:nvSpPr>
        <p:spPr>
          <a:xfrm>
            <a:off x="1078992" y="4343400"/>
            <a:ext cx="60350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5EAFF"/>
              </a:buClr>
              <a:buSzPts val="1600"/>
              <a:buFont typeface="Play"/>
              <a:buNone/>
            </a:pPr>
            <a:r>
              <a:rPr lang="en-US" sz="1600">
                <a:solidFill>
                  <a:srgbClr val="E5EAFF"/>
                </a:solidFill>
                <a:latin typeface="Play"/>
                <a:ea typeface="Play"/>
                <a:cs typeface="Play"/>
                <a:sym typeface="Play"/>
              </a:rPr>
              <a:t>Dose progress and next reminder time.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9"/>
          <p:cNvSpPr/>
          <p:nvPr/>
        </p:nvSpPr>
        <p:spPr>
          <a:xfrm>
            <a:off x="7370064" y="1261872"/>
            <a:ext cx="2505456" cy="5340096"/>
          </a:xfrm>
          <a:prstGeom prst="roundRect">
            <a:avLst>
              <a:gd fmla="val 6569" name="adj"/>
            </a:avLst>
          </a:prstGeom>
          <a:solidFill>
            <a:srgbClr val="07227E"/>
          </a:solidFill>
          <a:ln cap="flat" cmpd="sng" w="16500">
            <a:solidFill>
              <a:srgbClr val="477CF2"/>
            </a:solidFill>
            <a:prstDash val="solid"/>
            <a:round/>
            <a:headEnd len="sm" w="sm" type="none"/>
            <a:tailEnd len="sm" w="sm" type="none"/>
          </a:ln>
          <a:effectLst>
            <a:outerShdw blurRad="25400" rotWithShape="0" algn="bl" dir="2700000" dist="12700">
              <a:srgbClr val="000000">
                <a:alpha val="3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9"/>
          <p:cNvSpPr/>
          <p:nvPr/>
        </p:nvSpPr>
        <p:spPr>
          <a:xfrm>
            <a:off x="7370077" y="310901"/>
            <a:ext cx="2951700" cy="6291000"/>
          </a:xfrm>
          <a:prstGeom prst="roundRect">
            <a:avLst>
              <a:gd fmla="val 6569" name="adj"/>
            </a:avLst>
          </a:prstGeom>
          <a:solidFill>
            <a:srgbClr val="07227E"/>
          </a:solidFill>
          <a:ln cap="flat" cmpd="sng" w="19450">
            <a:solidFill>
              <a:srgbClr val="477CF2"/>
            </a:solidFill>
            <a:prstDash val="solid"/>
            <a:round/>
            <a:headEnd len="sm" w="sm" type="none"/>
            <a:tailEnd len="sm" w="sm" type="none"/>
          </a:ln>
          <a:effectLst>
            <a:outerShdw blurRad="29923" rotWithShape="0" algn="bl" dir="2700000" dist="14962">
              <a:srgbClr val="000000">
                <a:alpha val="30200"/>
              </a:srgbClr>
            </a:outerShdw>
          </a:effectLst>
        </p:spPr>
        <p:txBody>
          <a:bodyPr anchorCtr="0" anchor="t" bIns="53850" lIns="107700" spcFirstLastPara="1" rIns="107700" wrap="square" tIns="53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2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mnt/data/pillsout-1create-account.png" id="152" name="Google Shape;15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7028" y="468167"/>
            <a:ext cx="2757723" cy="597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9" title="pillsout-1pill-pause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67017" y="449449"/>
            <a:ext cx="2757734" cy="59702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92DAB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0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0DBF8"/>
          </a:solidFill>
          <a:ln cap="flat" cmpd="sng" w="12700">
            <a:solidFill>
              <a:srgbClr val="20DBF8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0"/>
          <p:cNvSpPr/>
          <p:nvPr/>
        </p:nvSpPr>
        <p:spPr>
          <a:xfrm>
            <a:off x="438912" y="539496"/>
            <a:ext cx="64008" cy="384048"/>
          </a:xfrm>
          <a:prstGeom prst="rect">
            <a:avLst/>
          </a:prstGeom>
          <a:solidFill>
            <a:srgbClr val="FFD735"/>
          </a:solidFill>
          <a:ln cap="flat" cmpd="sng" w="12700">
            <a:solidFill>
              <a:srgbClr val="FFD735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0"/>
          <p:cNvSpPr/>
          <p:nvPr/>
        </p:nvSpPr>
        <p:spPr>
          <a:xfrm>
            <a:off x="658368" y="310896"/>
            <a:ext cx="82296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DBF8"/>
              </a:buClr>
              <a:buSzPts val="1200"/>
              <a:buFont typeface="Play"/>
              <a:buNone/>
            </a:pPr>
            <a:r>
              <a:rPr b="1" lang="en-US" sz="1200">
                <a:solidFill>
                  <a:srgbClr val="20DBF8"/>
                </a:solidFill>
                <a:latin typeface="Play"/>
                <a:ea typeface="Play"/>
                <a:cs typeface="Play"/>
                <a:sym typeface="Play"/>
              </a:rPr>
              <a:t>07 / DAILY ENGAGEMENT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0"/>
          <p:cNvSpPr/>
          <p:nvPr/>
        </p:nvSpPr>
        <p:spPr>
          <a:xfrm>
            <a:off x="658368" y="694944"/>
            <a:ext cx="10881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Play"/>
              <a:buNone/>
            </a:pPr>
            <a:r>
              <a:rPr b="1" lang="en-US" sz="3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Make every return rewarding</a:t>
            </a:r>
            <a:endParaRPr sz="3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0"/>
          <p:cNvSpPr/>
          <p:nvPr/>
        </p:nvSpPr>
        <p:spPr>
          <a:xfrm>
            <a:off x="11338560" y="6492240"/>
            <a:ext cx="36576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FC3FF"/>
              </a:buClr>
              <a:buSzPts val="1000"/>
              <a:buFont typeface="Play"/>
              <a:buNone/>
            </a:pPr>
            <a:r>
              <a:rPr b="1" lang="en-US" sz="1000">
                <a:solidFill>
                  <a:srgbClr val="AFC3FF"/>
                </a:solidFill>
                <a:latin typeface="Play"/>
                <a:ea typeface="Play"/>
                <a:cs typeface="Play"/>
                <a:sym typeface="Play"/>
              </a:rPr>
              <a:t>08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0"/>
          <p:cNvSpPr/>
          <p:nvPr/>
        </p:nvSpPr>
        <p:spPr>
          <a:xfrm>
            <a:off x="768096" y="1984248"/>
            <a:ext cx="146304" cy="146304"/>
          </a:xfrm>
          <a:prstGeom prst="ellipse">
            <a:avLst/>
          </a:prstGeom>
          <a:solidFill>
            <a:srgbClr val="20DBF8"/>
          </a:solidFill>
          <a:ln cap="flat" cmpd="sng" w="12700">
            <a:solidFill>
              <a:srgbClr val="20DB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0"/>
          <p:cNvSpPr/>
          <p:nvPr/>
        </p:nvSpPr>
        <p:spPr>
          <a:xfrm>
            <a:off x="1078992" y="1920240"/>
            <a:ext cx="6035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lay"/>
              <a:buNone/>
            </a:pPr>
            <a:r>
              <a:rPr b="1" lang="en-US" sz="2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Daily reward progression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0"/>
          <p:cNvSpPr/>
          <p:nvPr/>
        </p:nvSpPr>
        <p:spPr>
          <a:xfrm>
            <a:off x="1078992" y="2295144"/>
            <a:ext cx="60350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5EAFF"/>
              </a:buClr>
              <a:buSzPts val="1600"/>
              <a:buFont typeface="Play"/>
              <a:buNone/>
            </a:pPr>
            <a:r>
              <a:rPr lang="en-US" sz="1600">
                <a:solidFill>
                  <a:srgbClr val="E5EAFF"/>
                </a:solidFill>
                <a:latin typeface="Play"/>
                <a:ea typeface="Play"/>
                <a:cs typeface="Play"/>
                <a:sym typeface="Play"/>
              </a:rPr>
              <a:t>A sequence of bonuses across multiple days.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0"/>
          <p:cNvSpPr/>
          <p:nvPr/>
        </p:nvSpPr>
        <p:spPr>
          <a:xfrm>
            <a:off x="768096" y="3008376"/>
            <a:ext cx="146304" cy="146304"/>
          </a:xfrm>
          <a:prstGeom prst="ellipse">
            <a:avLst/>
          </a:prstGeom>
          <a:solidFill>
            <a:srgbClr val="20DBF8"/>
          </a:solidFill>
          <a:ln cap="flat" cmpd="sng" w="12700">
            <a:solidFill>
              <a:srgbClr val="20DB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0"/>
          <p:cNvSpPr/>
          <p:nvPr/>
        </p:nvSpPr>
        <p:spPr>
          <a:xfrm>
            <a:off x="1078992" y="2944368"/>
            <a:ext cx="6035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lay"/>
              <a:buNone/>
            </a:pPr>
            <a:r>
              <a:rPr b="1" lang="en-US" sz="2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Surprise and anticipation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0"/>
          <p:cNvSpPr/>
          <p:nvPr/>
        </p:nvSpPr>
        <p:spPr>
          <a:xfrm>
            <a:off x="1078992" y="3319272"/>
            <a:ext cx="60350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5EAFF"/>
              </a:buClr>
              <a:buSzPts val="1600"/>
              <a:buFont typeface="Play"/>
              <a:buNone/>
            </a:pPr>
            <a:r>
              <a:rPr lang="en-US" sz="1600">
                <a:solidFill>
                  <a:srgbClr val="E5EAFF"/>
                </a:solidFill>
                <a:latin typeface="Play"/>
                <a:ea typeface="Play"/>
                <a:cs typeface="Play"/>
                <a:sym typeface="Play"/>
              </a:rPr>
              <a:t>Coupons, collectible items, and special gifts.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0"/>
          <p:cNvSpPr/>
          <p:nvPr/>
        </p:nvSpPr>
        <p:spPr>
          <a:xfrm>
            <a:off x="768096" y="4032504"/>
            <a:ext cx="146304" cy="146304"/>
          </a:xfrm>
          <a:prstGeom prst="ellipse">
            <a:avLst/>
          </a:prstGeom>
          <a:solidFill>
            <a:srgbClr val="20DBF8"/>
          </a:solidFill>
          <a:ln cap="flat" cmpd="sng" w="12700">
            <a:solidFill>
              <a:srgbClr val="20DB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0"/>
          <p:cNvSpPr/>
          <p:nvPr/>
        </p:nvSpPr>
        <p:spPr>
          <a:xfrm>
            <a:off x="1078992" y="3968496"/>
            <a:ext cx="6035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lay"/>
              <a:buNone/>
            </a:pPr>
            <a:r>
              <a:rPr b="1" lang="en-US" sz="2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Positive reinforcement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0"/>
          <p:cNvSpPr/>
          <p:nvPr/>
        </p:nvSpPr>
        <p:spPr>
          <a:xfrm>
            <a:off x="1078992" y="4343400"/>
            <a:ext cx="60350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5EAFF"/>
              </a:buClr>
              <a:buSzPts val="1600"/>
              <a:buFont typeface="Play"/>
              <a:buNone/>
            </a:pPr>
            <a:r>
              <a:rPr lang="en-US" sz="1600">
                <a:solidFill>
                  <a:srgbClr val="E5EAFF"/>
                </a:solidFill>
                <a:latin typeface="Play"/>
                <a:ea typeface="Play"/>
                <a:cs typeface="Play"/>
                <a:sym typeface="Play"/>
              </a:rPr>
              <a:t>Rewards encourage return visits and engagement.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0"/>
          <p:cNvSpPr/>
          <p:nvPr/>
        </p:nvSpPr>
        <p:spPr>
          <a:xfrm>
            <a:off x="7370064" y="1261872"/>
            <a:ext cx="2505456" cy="5340096"/>
          </a:xfrm>
          <a:prstGeom prst="roundRect">
            <a:avLst>
              <a:gd fmla="val 6569" name="adj"/>
            </a:avLst>
          </a:prstGeom>
          <a:solidFill>
            <a:srgbClr val="07227E"/>
          </a:solidFill>
          <a:ln cap="flat" cmpd="sng" w="16500">
            <a:solidFill>
              <a:srgbClr val="477CF2"/>
            </a:solidFill>
            <a:prstDash val="solid"/>
            <a:round/>
            <a:headEnd len="sm" w="sm" type="none"/>
            <a:tailEnd len="sm" w="sm" type="none"/>
          </a:ln>
          <a:effectLst>
            <a:outerShdw blurRad="25400" rotWithShape="0" algn="bl" dir="2700000" dist="12700">
              <a:srgbClr val="000000">
                <a:alpha val="3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mnt/data/pillsout-1daily-ingame.png" id="174" name="Google Shape;17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52360" y="1395365"/>
            <a:ext cx="2340864" cy="50731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92DAB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0DBF8"/>
          </a:solidFill>
          <a:ln cap="flat" cmpd="sng" w="12700">
            <a:solidFill>
              <a:srgbClr val="20DBF8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1"/>
          <p:cNvSpPr/>
          <p:nvPr/>
        </p:nvSpPr>
        <p:spPr>
          <a:xfrm>
            <a:off x="438912" y="539496"/>
            <a:ext cx="64008" cy="384048"/>
          </a:xfrm>
          <a:prstGeom prst="rect">
            <a:avLst/>
          </a:prstGeom>
          <a:solidFill>
            <a:srgbClr val="FFD735"/>
          </a:solidFill>
          <a:ln cap="flat" cmpd="sng" w="12700">
            <a:solidFill>
              <a:srgbClr val="FFD735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1"/>
          <p:cNvSpPr/>
          <p:nvPr/>
        </p:nvSpPr>
        <p:spPr>
          <a:xfrm>
            <a:off x="658368" y="310896"/>
            <a:ext cx="82296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DBF8"/>
              </a:buClr>
              <a:buSzPts val="1200"/>
              <a:buFont typeface="Play"/>
              <a:buNone/>
            </a:pPr>
            <a:r>
              <a:rPr b="1" lang="en-US" sz="1200">
                <a:solidFill>
                  <a:srgbClr val="20DBF8"/>
                </a:solidFill>
                <a:latin typeface="Play"/>
                <a:ea typeface="Play"/>
                <a:cs typeface="Play"/>
                <a:sym typeface="Play"/>
              </a:rPr>
              <a:t>08 / PARENT &amp; STAFF TOOLS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1"/>
          <p:cNvSpPr/>
          <p:nvPr/>
        </p:nvSpPr>
        <p:spPr>
          <a:xfrm>
            <a:off x="658368" y="694944"/>
            <a:ext cx="10881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Play"/>
              <a:buNone/>
            </a:pPr>
            <a:r>
              <a:rPr b="1" lang="en-US" sz="3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Reward choice and control</a:t>
            </a:r>
            <a:endParaRPr sz="3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1"/>
          <p:cNvSpPr/>
          <p:nvPr/>
        </p:nvSpPr>
        <p:spPr>
          <a:xfrm>
            <a:off x="11338560" y="6492240"/>
            <a:ext cx="36576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FC3FF"/>
              </a:buClr>
              <a:buSzPts val="1000"/>
              <a:buFont typeface="Play"/>
              <a:buNone/>
            </a:pPr>
            <a:r>
              <a:rPr b="1" lang="en-US" sz="1000">
                <a:solidFill>
                  <a:srgbClr val="AFC3FF"/>
                </a:solidFill>
                <a:latin typeface="Play"/>
                <a:ea typeface="Play"/>
                <a:cs typeface="Play"/>
                <a:sym typeface="Play"/>
              </a:rPr>
              <a:t>09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1"/>
          <p:cNvSpPr/>
          <p:nvPr/>
        </p:nvSpPr>
        <p:spPr>
          <a:xfrm>
            <a:off x="768096" y="1984248"/>
            <a:ext cx="146304" cy="146304"/>
          </a:xfrm>
          <a:prstGeom prst="ellipse">
            <a:avLst/>
          </a:prstGeom>
          <a:solidFill>
            <a:srgbClr val="20DBF8"/>
          </a:solidFill>
          <a:ln cap="flat" cmpd="sng" w="12700">
            <a:solidFill>
              <a:srgbClr val="20DB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1"/>
          <p:cNvSpPr/>
          <p:nvPr/>
        </p:nvSpPr>
        <p:spPr>
          <a:xfrm>
            <a:off x="1078992" y="1920240"/>
            <a:ext cx="6035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lay"/>
              <a:buNone/>
            </a:pPr>
            <a:r>
              <a:rPr b="1" lang="en-US" sz="2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Personalize the incentives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1"/>
          <p:cNvSpPr/>
          <p:nvPr/>
        </p:nvSpPr>
        <p:spPr>
          <a:xfrm>
            <a:off x="1078992" y="2295144"/>
            <a:ext cx="60350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5EAFF"/>
              </a:buClr>
              <a:buSzPts val="1600"/>
              <a:buFont typeface="Play"/>
              <a:buNone/>
            </a:pPr>
            <a:r>
              <a:rPr lang="en-US" sz="1600">
                <a:solidFill>
                  <a:srgbClr val="E5EAFF"/>
                </a:solidFill>
                <a:latin typeface="Play"/>
                <a:ea typeface="Play"/>
                <a:cs typeface="Play"/>
                <a:sym typeface="Play"/>
              </a:rPr>
              <a:t>Choose prizes that matter to the player.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1"/>
          <p:cNvSpPr/>
          <p:nvPr/>
        </p:nvSpPr>
        <p:spPr>
          <a:xfrm>
            <a:off x="768096" y="3008376"/>
            <a:ext cx="146304" cy="146304"/>
          </a:xfrm>
          <a:prstGeom prst="ellipse">
            <a:avLst/>
          </a:prstGeom>
          <a:solidFill>
            <a:srgbClr val="20DBF8"/>
          </a:solidFill>
          <a:ln cap="flat" cmpd="sng" w="12700">
            <a:solidFill>
              <a:srgbClr val="20DB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1"/>
          <p:cNvSpPr/>
          <p:nvPr/>
        </p:nvSpPr>
        <p:spPr>
          <a:xfrm>
            <a:off x="1078992" y="2944368"/>
            <a:ext cx="6035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lay"/>
              <a:buNone/>
            </a:pPr>
            <a:r>
              <a:rPr b="1" lang="en-US" sz="2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Flexible reward catalog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1"/>
          <p:cNvSpPr/>
          <p:nvPr/>
        </p:nvSpPr>
        <p:spPr>
          <a:xfrm>
            <a:off x="1078992" y="3319272"/>
            <a:ext cx="60350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5EAFF"/>
              </a:buClr>
              <a:buSzPts val="1600"/>
              <a:buFont typeface="Play"/>
              <a:buNone/>
            </a:pPr>
            <a:r>
              <a:rPr lang="en-US" sz="1600">
                <a:solidFill>
                  <a:srgbClr val="E5EAFF"/>
                </a:solidFill>
                <a:latin typeface="Play"/>
                <a:ea typeface="Play"/>
                <a:cs typeface="Play"/>
                <a:sym typeface="Play"/>
              </a:rPr>
              <a:t>Select from multiple categories or add a custom prize.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1"/>
          <p:cNvSpPr/>
          <p:nvPr/>
        </p:nvSpPr>
        <p:spPr>
          <a:xfrm>
            <a:off x="768096" y="4032504"/>
            <a:ext cx="146304" cy="146304"/>
          </a:xfrm>
          <a:prstGeom prst="ellipse">
            <a:avLst/>
          </a:prstGeom>
          <a:solidFill>
            <a:srgbClr val="20DBF8"/>
          </a:solidFill>
          <a:ln cap="flat" cmpd="sng" w="12700">
            <a:solidFill>
              <a:srgbClr val="20DB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1"/>
          <p:cNvSpPr/>
          <p:nvPr/>
        </p:nvSpPr>
        <p:spPr>
          <a:xfrm>
            <a:off x="1078992" y="3968496"/>
            <a:ext cx="6035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lay"/>
              <a:buNone/>
            </a:pPr>
            <a:r>
              <a:rPr b="1" lang="en-US" sz="2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Supportive involvement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1"/>
          <p:cNvSpPr/>
          <p:nvPr/>
        </p:nvSpPr>
        <p:spPr>
          <a:xfrm>
            <a:off x="1078992" y="4343400"/>
            <a:ext cx="60350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5EAFF"/>
              </a:buClr>
              <a:buSzPts val="1600"/>
              <a:buFont typeface="Play"/>
              <a:buNone/>
            </a:pPr>
            <a:r>
              <a:rPr lang="en-US" sz="1600">
                <a:solidFill>
                  <a:srgbClr val="E5EAFF"/>
                </a:solidFill>
                <a:latin typeface="Play"/>
                <a:ea typeface="Play"/>
                <a:cs typeface="Play"/>
                <a:sym typeface="Play"/>
              </a:rPr>
              <a:t>Adults can help tailor the motivation system.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1"/>
          <p:cNvSpPr/>
          <p:nvPr/>
        </p:nvSpPr>
        <p:spPr>
          <a:xfrm>
            <a:off x="7370064" y="1261872"/>
            <a:ext cx="2505456" cy="5340096"/>
          </a:xfrm>
          <a:prstGeom prst="roundRect">
            <a:avLst>
              <a:gd fmla="val 6569" name="adj"/>
            </a:avLst>
          </a:prstGeom>
          <a:solidFill>
            <a:srgbClr val="07227E"/>
          </a:solidFill>
          <a:ln cap="flat" cmpd="sng" w="16500">
            <a:solidFill>
              <a:srgbClr val="477CF2"/>
            </a:solidFill>
            <a:prstDash val="solid"/>
            <a:round/>
            <a:headEnd len="sm" w="sm" type="none"/>
            <a:tailEnd len="sm" w="sm" type="none"/>
          </a:ln>
          <a:effectLst>
            <a:outerShdw blurRad="25400" rotWithShape="0" algn="bl" dir="2700000" dist="12700">
              <a:srgbClr val="000000">
                <a:alpha val="3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mnt/data/pillsout-1paretnts-prizes-shop.png" id="195" name="Google Shape;19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52360" y="1395365"/>
            <a:ext cx="2340864" cy="50731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92DAB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0DBF8"/>
          </a:solidFill>
          <a:ln cap="flat" cmpd="sng" w="12700">
            <a:solidFill>
              <a:srgbClr val="20DBF8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2"/>
          <p:cNvSpPr/>
          <p:nvPr/>
        </p:nvSpPr>
        <p:spPr>
          <a:xfrm>
            <a:off x="438912" y="539496"/>
            <a:ext cx="64008" cy="384048"/>
          </a:xfrm>
          <a:prstGeom prst="rect">
            <a:avLst/>
          </a:prstGeom>
          <a:solidFill>
            <a:srgbClr val="FFD735"/>
          </a:solidFill>
          <a:ln cap="flat" cmpd="sng" w="12700">
            <a:solidFill>
              <a:srgbClr val="FFD735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2"/>
          <p:cNvSpPr/>
          <p:nvPr/>
        </p:nvSpPr>
        <p:spPr>
          <a:xfrm>
            <a:off x="658368" y="310896"/>
            <a:ext cx="82296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DBF8"/>
              </a:buClr>
              <a:buSzPts val="1200"/>
              <a:buFont typeface="Play"/>
              <a:buNone/>
            </a:pPr>
            <a:r>
              <a:rPr b="1" lang="en-US" sz="1200">
                <a:solidFill>
                  <a:srgbClr val="20DBF8"/>
                </a:solidFill>
                <a:latin typeface="Play"/>
                <a:ea typeface="Play"/>
                <a:cs typeface="Play"/>
                <a:sym typeface="Play"/>
              </a:rPr>
              <a:t>09 / REWARD SYSTEM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2"/>
          <p:cNvSpPr/>
          <p:nvPr/>
        </p:nvSpPr>
        <p:spPr>
          <a:xfrm>
            <a:off x="658368" y="694944"/>
            <a:ext cx="10881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Play"/>
              <a:buNone/>
            </a:pPr>
            <a:r>
              <a:rPr b="1" lang="en-US" sz="3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More ways to stay engaged</a:t>
            </a:r>
            <a:endParaRPr sz="3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2"/>
          <p:cNvSpPr/>
          <p:nvPr/>
        </p:nvSpPr>
        <p:spPr>
          <a:xfrm>
            <a:off x="11338560" y="6492240"/>
            <a:ext cx="36576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FC3FF"/>
              </a:buClr>
              <a:buSzPts val="1000"/>
              <a:buFont typeface="Play"/>
              <a:buNone/>
            </a:pPr>
            <a:r>
              <a:rPr b="1" lang="en-US" sz="1000">
                <a:solidFill>
                  <a:srgbClr val="AFC3FF"/>
                </a:solidFill>
                <a:latin typeface="Play"/>
                <a:ea typeface="Play"/>
                <a:cs typeface="Play"/>
                <a:sym typeface="Play"/>
              </a:rPr>
              <a:t>10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2"/>
          <p:cNvSpPr/>
          <p:nvPr/>
        </p:nvSpPr>
        <p:spPr>
          <a:xfrm>
            <a:off x="768096" y="1984248"/>
            <a:ext cx="146304" cy="146304"/>
          </a:xfrm>
          <a:prstGeom prst="ellipse">
            <a:avLst/>
          </a:prstGeom>
          <a:solidFill>
            <a:srgbClr val="20DBF8"/>
          </a:solidFill>
          <a:ln cap="flat" cmpd="sng" w="12700">
            <a:solidFill>
              <a:srgbClr val="20DB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2"/>
          <p:cNvSpPr/>
          <p:nvPr/>
        </p:nvSpPr>
        <p:spPr>
          <a:xfrm>
            <a:off x="1078992" y="1920240"/>
            <a:ext cx="6035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lay"/>
              <a:buNone/>
            </a:pPr>
            <a:r>
              <a:rPr b="1" lang="en-US" sz="2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Game upgrades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2"/>
          <p:cNvSpPr/>
          <p:nvPr/>
        </p:nvSpPr>
        <p:spPr>
          <a:xfrm>
            <a:off x="1078992" y="2295144"/>
            <a:ext cx="60350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5EAFF"/>
              </a:buClr>
              <a:buSzPts val="1600"/>
              <a:buFont typeface="Play"/>
              <a:buNone/>
            </a:pPr>
            <a:r>
              <a:rPr lang="en-US" sz="1600">
                <a:solidFill>
                  <a:srgbClr val="E5EAFF"/>
                </a:solidFill>
                <a:latin typeface="Play"/>
                <a:ea typeface="Play"/>
                <a:cs typeface="Play"/>
                <a:sym typeface="Play"/>
              </a:rPr>
              <a:t>Disco-ball and firework-style rewards.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2"/>
          <p:cNvSpPr/>
          <p:nvPr/>
        </p:nvSpPr>
        <p:spPr>
          <a:xfrm>
            <a:off x="768096" y="3008376"/>
            <a:ext cx="146304" cy="146304"/>
          </a:xfrm>
          <a:prstGeom prst="ellipse">
            <a:avLst/>
          </a:prstGeom>
          <a:solidFill>
            <a:srgbClr val="20DBF8"/>
          </a:solidFill>
          <a:ln cap="flat" cmpd="sng" w="12700">
            <a:solidFill>
              <a:srgbClr val="20DB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2"/>
          <p:cNvSpPr/>
          <p:nvPr/>
        </p:nvSpPr>
        <p:spPr>
          <a:xfrm>
            <a:off x="1078992" y="2944368"/>
            <a:ext cx="6035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lay"/>
              <a:buNone/>
            </a:pPr>
            <a:r>
              <a:rPr b="1" lang="en-US" sz="2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Daily milestones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2"/>
          <p:cNvSpPr/>
          <p:nvPr/>
        </p:nvSpPr>
        <p:spPr>
          <a:xfrm>
            <a:off x="1078992" y="3319272"/>
            <a:ext cx="60350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5EAFF"/>
              </a:buClr>
              <a:buSzPts val="1600"/>
              <a:buFont typeface="Play"/>
              <a:buNone/>
            </a:pPr>
            <a:r>
              <a:rPr lang="en-US" sz="1600">
                <a:solidFill>
                  <a:srgbClr val="E5EAFF"/>
                </a:solidFill>
                <a:latin typeface="Play"/>
                <a:ea typeface="Play"/>
                <a:cs typeface="Play"/>
                <a:sym typeface="Play"/>
              </a:rPr>
              <a:t>A simple day-by-day bonus sequence.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2"/>
          <p:cNvSpPr/>
          <p:nvPr/>
        </p:nvSpPr>
        <p:spPr>
          <a:xfrm>
            <a:off x="768096" y="4032504"/>
            <a:ext cx="146304" cy="146304"/>
          </a:xfrm>
          <a:prstGeom prst="ellipse">
            <a:avLst/>
          </a:prstGeom>
          <a:solidFill>
            <a:srgbClr val="20DBF8"/>
          </a:solidFill>
          <a:ln cap="flat" cmpd="sng" w="12700">
            <a:solidFill>
              <a:srgbClr val="20DB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2"/>
          <p:cNvSpPr/>
          <p:nvPr/>
        </p:nvSpPr>
        <p:spPr>
          <a:xfrm>
            <a:off x="1078992" y="3968496"/>
            <a:ext cx="6035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lay"/>
              <a:buNone/>
            </a:pPr>
            <a:r>
              <a:rPr b="1" lang="en-US" sz="2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Longer-term progression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2"/>
          <p:cNvSpPr/>
          <p:nvPr/>
        </p:nvSpPr>
        <p:spPr>
          <a:xfrm>
            <a:off x="1078992" y="4343400"/>
            <a:ext cx="60350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5EAFF"/>
              </a:buClr>
              <a:buSzPts val="1600"/>
              <a:buFont typeface="Play"/>
              <a:buNone/>
            </a:pPr>
            <a:r>
              <a:rPr lang="en-US" sz="1600">
                <a:solidFill>
                  <a:srgbClr val="E5EAFF"/>
                </a:solidFill>
                <a:latin typeface="Play"/>
                <a:ea typeface="Play"/>
                <a:cs typeface="Play"/>
                <a:sym typeface="Play"/>
              </a:rPr>
              <a:t>A mix of virtual upgrades and surprises.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2"/>
          <p:cNvSpPr/>
          <p:nvPr/>
        </p:nvSpPr>
        <p:spPr>
          <a:xfrm>
            <a:off x="7370064" y="1261872"/>
            <a:ext cx="2505456" cy="5340096"/>
          </a:xfrm>
          <a:prstGeom prst="roundRect">
            <a:avLst>
              <a:gd fmla="val 6569" name="adj"/>
            </a:avLst>
          </a:prstGeom>
          <a:solidFill>
            <a:srgbClr val="07227E"/>
          </a:solidFill>
          <a:ln cap="flat" cmpd="sng" w="16500">
            <a:solidFill>
              <a:srgbClr val="477CF2"/>
            </a:solidFill>
            <a:prstDash val="solid"/>
            <a:round/>
            <a:headEnd len="sm" w="sm" type="none"/>
            <a:tailEnd len="sm" w="sm" type="none"/>
          </a:ln>
          <a:effectLst>
            <a:outerShdw blurRad="25400" rotWithShape="0" algn="bl" dir="2700000" dist="12700">
              <a:srgbClr val="000000">
                <a:alpha val="3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mnt/data/pillsout-1daily-reward.png" id="216" name="Google Shape;21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52360" y="1395365"/>
            <a:ext cx="2340864" cy="50731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92DAB"/>
        </a:soli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3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0DBF8"/>
          </a:solidFill>
          <a:ln cap="flat" cmpd="sng" w="12700">
            <a:solidFill>
              <a:srgbClr val="20DBF8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3"/>
          <p:cNvSpPr/>
          <p:nvPr/>
        </p:nvSpPr>
        <p:spPr>
          <a:xfrm>
            <a:off x="438912" y="539496"/>
            <a:ext cx="64008" cy="384048"/>
          </a:xfrm>
          <a:prstGeom prst="rect">
            <a:avLst/>
          </a:prstGeom>
          <a:solidFill>
            <a:srgbClr val="FFD735"/>
          </a:solidFill>
          <a:ln cap="flat" cmpd="sng" w="12700">
            <a:solidFill>
              <a:srgbClr val="FFD735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3"/>
          <p:cNvSpPr/>
          <p:nvPr/>
        </p:nvSpPr>
        <p:spPr>
          <a:xfrm>
            <a:off x="658368" y="310896"/>
            <a:ext cx="82296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DBF8"/>
              </a:buClr>
              <a:buSzPts val="1200"/>
              <a:buFont typeface="Play"/>
              <a:buNone/>
            </a:pPr>
            <a:r>
              <a:rPr b="1" lang="en-US" sz="1200">
                <a:solidFill>
                  <a:srgbClr val="20DBF8"/>
                </a:solidFill>
                <a:latin typeface="Play"/>
                <a:ea typeface="Play"/>
                <a:cs typeface="Play"/>
                <a:sym typeface="Play"/>
              </a:rPr>
              <a:t>10 / NAVIGATION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3"/>
          <p:cNvSpPr/>
          <p:nvPr/>
        </p:nvSpPr>
        <p:spPr>
          <a:xfrm>
            <a:off x="658368" y="694944"/>
            <a:ext cx="10881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Play"/>
              <a:buNone/>
            </a:pPr>
            <a:r>
              <a:rPr b="1" lang="en-US" sz="3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Support beyond the game</a:t>
            </a:r>
            <a:endParaRPr sz="3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3"/>
          <p:cNvSpPr/>
          <p:nvPr/>
        </p:nvSpPr>
        <p:spPr>
          <a:xfrm>
            <a:off x="11338560" y="6492240"/>
            <a:ext cx="36576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FC3FF"/>
              </a:buClr>
              <a:buSzPts val="1000"/>
              <a:buFont typeface="Play"/>
              <a:buNone/>
            </a:pPr>
            <a:r>
              <a:rPr b="1" lang="en-US" sz="1000">
                <a:solidFill>
                  <a:srgbClr val="AFC3FF"/>
                </a:solidFill>
                <a:latin typeface="Play"/>
                <a:ea typeface="Play"/>
                <a:cs typeface="Play"/>
                <a:sym typeface="Play"/>
              </a:rPr>
              <a:t>11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3"/>
          <p:cNvSpPr/>
          <p:nvPr/>
        </p:nvSpPr>
        <p:spPr>
          <a:xfrm>
            <a:off x="768096" y="1984248"/>
            <a:ext cx="146304" cy="146304"/>
          </a:xfrm>
          <a:prstGeom prst="ellipse">
            <a:avLst/>
          </a:prstGeom>
          <a:solidFill>
            <a:srgbClr val="20DBF8"/>
          </a:solidFill>
          <a:ln cap="flat" cmpd="sng" w="12700">
            <a:solidFill>
              <a:srgbClr val="20DB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3"/>
          <p:cNvSpPr/>
          <p:nvPr/>
        </p:nvSpPr>
        <p:spPr>
          <a:xfrm>
            <a:off x="1078992" y="1920240"/>
            <a:ext cx="6035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lay"/>
              <a:buNone/>
            </a:pPr>
            <a:r>
              <a:rPr b="1" lang="en-US" sz="2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Settings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3"/>
          <p:cNvSpPr/>
          <p:nvPr/>
        </p:nvSpPr>
        <p:spPr>
          <a:xfrm>
            <a:off x="1078992" y="2295144"/>
            <a:ext cx="60350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5EAFF"/>
              </a:buClr>
              <a:buSzPts val="1600"/>
              <a:buFont typeface="Play"/>
              <a:buNone/>
            </a:pPr>
            <a:r>
              <a:rPr lang="en-US" sz="1600">
                <a:solidFill>
                  <a:srgbClr val="E5EAFF"/>
                </a:solidFill>
                <a:latin typeface="Play"/>
                <a:ea typeface="Play"/>
                <a:cs typeface="Play"/>
                <a:sym typeface="Play"/>
              </a:rPr>
              <a:t>Access to game preferences.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3"/>
          <p:cNvSpPr/>
          <p:nvPr/>
        </p:nvSpPr>
        <p:spPr>
          <a:xfrm>
            <a:off x="768096" y="3008376"/>
            <a:ext cx="146304" cy="146304"/>
          </a:xfrm>
          <a:prstGeom prst="ellipse">
            <a:avLst/>
          </a:prstGeom>
          <a:solidFill>
            <a:srgbClr val="20DBF8"/>
          </a:solidFill>
          <a:ln cap="flat" cmpd="sng" w="12700">
            <a:solidFill>
              <a:srgbClr val="20DB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3"/>
          <p:cNvSpPr/>
          <p:nvPr/>
        </p:nvSpPr>
        <p:spPr>
          <a:xfrm>
            <a:off x="1078992" y="2944368"/>
            <a:ext cx="6035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lay"/>
              <a:buNone/>
            </a:pPr>
            <a:r>
              <a:rPr b="1" lang="en-US" sz="2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Staff area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3"/>
          <p:cNvSpPr/>
          <p:nvPr/>
        </p:nvSpPr>
        <p:spPr>
          <a:xfrm>
            <a:off x="1078992" y="3319272"/>
            <a:ext cx="60350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5EAFF"/>
              </a:buClr>
              <a:buSzPts val="1600"/>
              <a:buFont typeface="Play"/>
              <a:buNone/>
            </a:pPr>
            <a:r>
              <a:rPr lang="en-US" sz="1600">
                <a:solidFill>
                  <a:srgbClr val="E5EAFF"/>
                </a:solidFill>
                <a:latin typeface="Play"/>
                <a:ea typeface="Play"/>
                <a:cs typeface="Play"/>
                <a:sym typeface="Play"/>
              </a:rPr>
              <a:t>A visible entry for staff-oriented features.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3"/>
          <p:cNvSpPr/>
          <p:nvPr/>
        </p:nvSpPr>
        <p:spPr>
          <a:xfrm>
            <a:off x="768096" y="4032504"/>
            <a:ext cx="146304" cy="146304"/>
          </a:xfrm>
          <a:prstGeom prst="ellipse">
            <a:avLst/>
          </a:prstGeom>
          <a:solidFill>
            <a:srgbClr val="20DBF8"/>
          </a:solidFill>
          <a:ln cap="flat" cmpd="sng" w="12700">
            <a:solidFill>
              <a:srgbClr val="20DB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3"/>
          <p:cNvSpPr/>
          <p:nvPr/>
        </p:nvSpPr>
        <p:spPr>
          <a:xfrm>
            <a:off x="1078992" y="3968496"/>
            <a:ext cx="603504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lay"/>
              <a:buNone/>
            </a:pPr>
            <a:r>
              <a:rPr b="1" lang="en-US" sz="2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Parents area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3"/>
          <p:cNvSpPr/>
          <p:nvPr/>
        </p:nvSpPr>
        <p:spPr>
          <a:xfrm>
            <a:off x="1078992" y="4343400"/>
            <a:ext cx="603504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5EAFF"/>
              </a:buClr>
              <a:buSzPts val="1600"/>
              <a:buFont typeface="Play"/>
              <a:buNone/>
            </a:pPr>
            <a:r>
              <a:rPr lang="en-US" sz="1600">
                <a:solidFill>
                  <a:srgbClr val="E5EAFF"/>
                </a:solidFill>
                <a:latin typeface="Play"/>
                <a:ea typeface="Play"/>
                <a:cs typeface="Play"/>
                <a:sym typeface="Play"/>
              </a:rPr>
              <a:t>A dedicated pathway for parent involvement.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3"/>
          <p:cNvSpPr/>
          <p:nvPr/>
        </p:nvSpPr>
        <p:spPr>
          <a:xfrm>
            <a:off x="7370064" y="1261872"/>
            <a:ext cx="2505456" cy="5340096"/>
          </a:xfrm>
          <a:prstGeom prst="roundRect">
            <a:avLst>
              <a:gd fmla="val 6569" name="adj"/>
            </a:avLst>
          </a:prstGeom>
          <a:solidFill>
            <a:srgbClr val="07227E"/>
          </a:solidFill>
          <a:ln cap="flat" cmpd="sng" w="16500">
            <a:solidFill>
              <a:srgbClr val="477CF2"/>
            </a:solidFill>
            <a:prstDash val="solid"/>
            <a:round/>
            <a:headEnd len="sm" w="sm" type="none"/>
            <a:tailEnd len="sm" w="sm" type="none"/>
          </a:ln>
          <a:effectLst>
            <a:outerShdw blurRad="25400" rotWithShape="0" algn="bl" dir="2700000" dist="12700">
              <a:srgbClr val="000000">
                <a:alpha val="30196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mnt/data/pillsout-1menu.png" id="237" name="Google Shape;23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52360" y="1395365"/>
            <a:ext cx="2340864" cy="50731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92DAB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4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0DBF8"/>
          </a:solidFill>
          <a:ln cap="flat" cmpd="sng" w="12700">
            <a:solidFill>
              <a:srgbClr val="20DBF8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4"/>
          <p:cNvSpPr/>
          <p:nvPr/>
        </p:nvSpPr>
        <p:spPr>
          <a:xfrm>
            <a:off x="438912" y="539496"/>
            <a:ext cx="64008" cy="384048"/>
          </a:xfrm>
          <a:prstGeom prst="rect">
            <a:avLst/>
          </a:prstGeom>
          <a:solidFill>
            <a:srgbClr val="FFD735"/>
          </a:solidFill>
          <a:ln cap="flat" cmpd="sng" w="12700">
            <a:solidFill>
              <a:srgbClr val="FFD735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4"/>
          <p:cNvSpPr/>
          <p:nvPr/>
        </p:nvSpPr>
        <p:spPr>
          <a:xfrm>
            <a:off x="658368" y="310896"/>
            <a:ext cx="822960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DBF8"/>
              </a:buClr>
              <a:buSzPts val="1200"/>
              <a:buFont typeface="Play"/>
              <a:buNone/>
            </a:pPr>
            <a:r>
              <a:rPr b="1" lang="en-US" sz="1200">
                <a:solidFill>
                  <a:srgbClr val="20DBF8"/>
                </a:solidFill>
                <a:latin typeface="Play"/>
                <a:ea typeface="Play"/>
                <a:cs typeface="Play"/>
                <a:sym typeface="Play"/>
              </a:rPr>
              <a:t>11 / SUMMARY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4"/>
          <p:cNvSpPr/>
          <p:nvPr/>
        </p:nvSpPr>
        <p:spPr>
          <a:xfrm>
            <a:off x="658368" y="694944"/>
            <a:ext cx="10881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Play"/>
              <a:buNone/>
            </a:pPr>
            <a:r>
              <a:rPr b="1" lang="en-US" sz="31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A playful routine, built around progress</a:t>
            </a:r>
            <a:endParaRPr sz="3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4"/>
          <p:cNvSpPr/>
          <p:nvPr/>
        </p:nvSpPr>
        <p:spPr>
          <a:xfrm>
            <a:off x="11338560" y="6492240"/>
            <a:ext cx="36576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FC3FF"/>
              </a:buClr>
              <a:buSzPts val="1000"/>
              <a:buFont typeface="Play"/>
              <a:buNone/>
            </a:pPr>
            <a:r>
              <a:rPr b="1" lang="en-US" sz="1000">
                <a:solidFill>
                  <a:srgbClr val="AFC3FF"/>
                </a:solidFill>
                <a:latin typeface="Play"/>
                <a:ea typeface="Play"/>
                <a:cs typeface="Play"/>
                <a:sym typeface="Play"/>
              </a:rPr>
              <a:t>12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4"/>
          <p:cNvSpPr/>
          <p:nvPr/>
        </p:nvSpPr>
        <p:spPr>
          <a:xfrm>
            <a:off x="804672" y="1901952"/>
            <a:ext cx="32004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D735"/>
              </a:buClr>
              <a:buSzPts val="3700"/>
              <a:buFont typeface="Play"/>
              <a:buNone/>
            </a:pPr>
            <a:r>
              <a:rPr b="1" lang="en-US" sz="3700">
                <a:solidFill>
                  <a:srgbClr val="FFD735"/>
                </a:solidFill>
                <a:latin typeface="Play"/>
                <a:ea typeface="Play"/>
                <a:cs typeface="Play"/>
                <a:sym typeface="Play"/>
              </a:rPr>
              <a:t>PLAY</a:t>
            </a:r>
            <a:endParaRPr sz="3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4"/>
          <p:cNvSpPr/>
          <p:nvPr/>
        </p:nvSpPr>
        <p:spPr>
          <a:xfrm>
            <a:off x="804672" y="2505456"/>
            <a:ext cx="34747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Play"/>
              <a:buNone/>
            </a:pPr>
            <a:r>
              <a:rPr lang="en-US" sz="19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Match-3 challenges and collectible goals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4"/>
          <p:cNvSpPr/>
          <p:nvPr/>
        </p:nvSpPr>
        <p:spPr>
          <a:xfrm>
            <a:off x="4462272" y="1901952"/>
            <a:ext cx="32004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DBF8"/>
              </a:buClr>
              <a:buSzPts val="3700"/>
              <a:buFont typeface="Play"/>
              <a:buNone/>
            </a:pPr>
            <a:r>
              <a:rPr b="1" lang="en-US" sz="3700">
                <a:solidFill>
                  <a:srgbClr val="20DBF8"/>
                </a:solidFill>
                <a:latin typeface="Play"/>
                <a:ea typeface="Play"/>
                <a:cs typeface="Play"/>
                <a:sym typeface="Play"/>
              </a:rPr>
              <a:t>REMEMBER</a:t>
            </a:r>
            <a:endParaRPr sz="3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4"/>
          <p:cNvSpPr/>
          <p:nvPr/>
        </p:nvSpPr>
        <p:spPr>
          <a:xfrm>
            <a:off x="4462272" y="2505456"/>
            <a:ext cx="338328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Play"/>
              <a:buNone/>
            </a:pPr>
            <a:r>
              <a:rPr lang="en-US" sz="19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Clear pill reminders integrated into play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4"/>
          <p:cNvSpPr/>
          <p:nvPr/>
        </p:nvSpPr>
        <p:spPr>
          <a:xfrm>
            <a:off x="8247888" y="1901952"/>
            <a:ext cx="32004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D735"/>
              </a:buClr>
              <a:buSzPts val="3700"/>
              <a:buFont typeface="Play"/>
              <a:buNone/>
            </a:pPr>
            <a:r>
              <a:rPr b="1" lang="en-US" sz="3700">
                <a:solidFill>
                  <a:srgbClr val="FFD735"/>
                </a:solidFill>
                <a:latin typeface="Play"/>
                <a:ea typeface="Play"/>
                <a:cs typeface="Play"/>
                <a:sym typeface="Play"/>
              </a:rPr>
              <a:t>REWARD</a:t>
            </a:r>
            <a:endParaRPr sz="3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4"/>
          <p:cNvSpPr/>
          <p:nvPr/>
        </p:nvSpPr>
        <p:spPr>
          <a:xfrm>
            <a:off x="8247888" y="2505456"/>
            <a:ext cx="329184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Play"/>
              <a:buNone/>
            </a:pPr>
            <a:r>
              <a:rPr lang="en-US" sz="19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Daily incentives and personalized prizes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4"/>
          <p:cNvSpPr/>
          <p:nvPr/>
        </p:nvSpPr>
        <p:spPr>
          <a:xfrm>
            <a:off x="749808" y="3995928"/>
            <a:ext cx="10744200" cy="1280160"/>
          </a:xfrm>
          <a:prstGeom prst="roundRect">
            <a:avLst>
              <a:gd fmla="val 14286" name="adj"/>
            </a:avLst>
          </a:prstGeom>
          <a:solidFill>
            <a:srgbClr val="234FD0"/>
          </a:solidFill>
          <a:ln cap="flat" cmpd="sng" w="15225">
            <a:solidFill>
              <a:srgbClr val="5089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4"/>
          <p:cNvSpPr/>
          <p:nvPr/>
        </p:nvSpPr>
        <p:spPr>
          <a:xfrm>
            <a:off x="1115568" y="4288536"/>
            <a:ext cx="9966960" cy="7589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Play"/>
              <a:buNone/>
            </a:pPr>
            <a:r>
              <a:rPr b="1" lang="en-US" sz="26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Pill Heroes brings game engagement and routine support into one colorful, approachable experience.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4"/>
          <p:cNvSpPr/>
          <p:nvPr/>
        </p:nvSpPr>
        <p:spPr>
          <a:xfrm>
            <a:off x="804672" y="6126480"/>
            <a:ext cx="106984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4C7FF"/>
              </a:buClr>
              <a:buSzPts val="1200"/>
              <a:buFont typeface="Play"/>
              <a:buNone/>
            </a:pPr>
            <a:r>
              <a:rPr lang="en-US" sz="1200">
                <a:solidFill>
                  <a:srgbClr val="B4C7FF"/>
                </a:solidFill>
                <a:latin typeface="Play"/>
                <a:ea typeface="Play"/>
                <a:cs typeface="Play"/>
                <a:sym typeface="Play"/>
              </a:rPr>
              <a:t>Concept visuals and medication schedules are illustrative only; not medical guidance.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