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Grandstander"/>
      <p:regular r:id="rId21"/>
      <p:bold r:id="rId22"/>
      <p:italic r:id="rId23"/>
      <p:boldItalic r:id="rId24"/>
    </p:embeddedFont>
    <p:embeddedFont>
      <p:font typeface="Grandstander Medium"/>
      <p:regular r:id="rId25"/>
      <p:bold r:id="rId26"/>
      <p:italic r:id="rId27"/>
      <p:boldItalic r:id="rId28"/>
    </p:embeddedFont>
    <p:embeddedFont>
      <p:font typeface="Kanit ExtraBold"/>
      <p:bold r:id="rId29"/>
      <p:boldItalic r:id="rId30"/>
    </p:embeddedFont>
    <p:embeddedFont>
      <p:font typeface="Geologica Medium"/>
      <p:regular r:id="rId31"/>
      <p:bold r:id="rId32"/>
    </p:embeddedFont>
    <p:embeddedFont>
      <p:font typeface="Geologica Black"/>
      <p:bold r:id="rId33"/>
    </p:embeddedFont>
    <p:embeddedFont>
      <p:font typeface="Geologica"/>
      <p:regular r:id="rId34"/>
      <p:bold r:id="rId35"/>
    </p:embeddedFont>
    <p:embeddedFont>
      <p:font typeface="Kanit Black"/>
      <p:bold r:id="rId36"/>
      <p:boldItalic r:id="rId37"/>
    </p:embeddedFont>
    <p:embeddedFont>
      <p:font typeface="Kanit"/>
      <p:regular r:id="rId38"/>
      <p:bold r:id="rId39"/>
      <p:italic r:id="rId40"/>
      <p:boldItalic r:id="rId41"/>
    </p:embeddedFont>
    <p:embeddedFont>
      <p:font typeface="Geologica ExtraBold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C878F4-DDA8-440F-A578-116AE70D58C6}">
  <a:tblStyle styleId="{F4C878F4-DDA8-440F-A578-116AE70D58C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anit-italic.fntdata"/><Relationship Id="rId20" Type="http://schemas.openxmlformats.org/officeDocument/2006/relationships/slide" Target="slides/slide13.xml"/><Relationship Id="rId42" Type="http://schemas.openxmlformats.org/officeDocument/2006/relationships/font" Target="fonts/GeologicaExtraBold-bold.fntdata"/><Relationship Id="rId41" Type="http://schemas.openxmlformats.org/officeDocument/2006/relationships/font" Target="fonts/Kanit-boldItalic.fntdata"/><Relationship Id="rId22" Type="http://schemas.openxmlformats.org/officeDocument/2006/relationships/font" Target="fonts/Grandstander-bold.fntdata"/><Relationship Id="rId21" Type="http://schemas.openxmlformats.org/officeDocument/2006/relationships/font" Target="fonts/Grandstander-regular.fntdata"/><Relationship Id="rId24" Type="http://schemas.openxmlformats.org/officeDocument/2006/relationships/font" Target="fonts/Grandstander-boldItalic.fntdata"/><Relationship Id="rId23" Type="http://schemas.openxmlformats.org/officeDocument/2006/relationships/font" Target="fonts/Grandstander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GrandstanderMedium-bold.fntdata"/><Relationship Id="rId25" Type="http://schemas.openxmlformats.org/officeDocument/2006/relationships/font" Target="fonts/GrandstanderMedium-regular.fntdata"/><Relationship Id="rId28" Type="http://schemas.openxmlformats.org/officeDocument/2006/relationships/font" Target="fonts/GrandstanderMedium-boldItalic.fntdata"/><Relationship Id="rId27" Type="http://schemas.openxmlformats.org/officeDocument/2006/relationships/font" Target="fonts/GrandstanderMedium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KanitExtraBol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GeologicaMedium-regular.fntdata"/><Relationship Id="rId30" Type="http://schemas.openxmlformats.org/officeDocument/2006/relationships/font" Target="fonts/KanitExtraBold-boldItalic.fntdata"/><Relationship Id="rId11" Type="http://schemas.openxmlformats.org/officeDocument/2006/relationships/slide" Target="slides/slide4.xml"/><Relationship Id="rId33" Type="http://schemas.openxmlformats.org/officeDocument/2006/relationships/font" Target="fonts/GeologicaBlack-bold.fntdata"/><Relationship Id="rId10" Type="http://schemas.openxmlformats.org/officeDocument/2006/relationships/slide" Target="slides/slide3.xml"/><Relationship Id="rId32" Type="http://schemas.openxmlformats.org/officeDocument/2006/relationships/font" Target="fonts/GeologicaMedium-bold.fntdata"/><Relationship Id="rId13" Type="http://schemas.openxmlformats.org/officeDocument/2006/relationships/slide" Target="slides/slide6.xml"/><Relationship Id="rId35" Type="http://schemas.openxmlformats.org/officeDocument/2006/relationships/font" Target="fonts/Geologica-bold.fntdata"/><Relationship Id="rId12" Type="http://schemas.openxmlformats.org/officeDocument/2006/relationships/slide" Target="slides/slide5.xml"/><Relationship Id="rId34" Type="http://schemas.openxmlformats.org/officeDocument/2006/relationships/font" Target="fonts/Geologica-regular.fntdata"/><Relationship Id="rId15" Type="http://schemas.openxmlformats.org/officeDocument/2006/relationships/slide" Target="slides/slide8.xml"/><Relationship Id="rId37" Type="http://schemas.openxmlformats.org/officeDocument/2006/relationships/font" Target="fonts/KanitBlack-boldItalic.fntdata"/><Relationship Id="rId14" Type="http://schemas.openxmlformats.org/officeDocument/2006/relationships/slide" Target="slides/slide7.xml"/><Relationship Id="rId36" Type="http://schemas.openxmlformats.org/officeDocument/2006/relationships/font" Target="fonts/KanitBlack-bold.fntdata"/><Relationship Id="rId17" Type="http://schemas.openxmlformats.org/officeDocument/2006/relationships/slide" Target="slides/slide10.xml"/><Relationship Id="rId39" Type="http://schemas.openxmlformats.org/officeDocument/2006/relationships/font" Target="fonts/Kanit-bold.fntdata"/><Relationship Id="rId16" Type="http://schemas.openxmlformats.org/officeDocument/2006/relationships/slide" Target="slides/slide9.xml"/><Relationship Id="rId38" Type="http://schemas.openxmlformats.org/officeDocument/2006/relationships/font" Target="fonts/Kanit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b8eb06d598_2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b8eb06d598_2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b8eb06d598_2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b8eb06d598_2_3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3b8eb06d598_2_30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b8eb06d598_2_30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a54b1d83_0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faa54b1d83_0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faa54b1d83_0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5f4d83005_0_1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f5f4d83005_0_1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f5f4d83005_0_1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5f4d83005_0_4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f5f4d83005_0_4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f5f4d83005_0_4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b8eb06d598_2_6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b8eb06d598_2_66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b8eb06d598_2_66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5efd0193a_0_3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f5efd0193a_0_3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74" name="Google Shape;174;g3f5efd0193a_0_3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b8eb06d598_2_10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b8eb06d598_2_10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b8eb06d598_2_10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6e9ac28bd_0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3f6e9ac28bd_0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23" name="Google Shape;223;g3f6e9ac28bd_0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6e9ac28bd_0_1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f6e9ac28bd_0_1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35" name="Google Shape;235;g3f6e9ac28bd_0_1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5f4d83005_0_6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f5f4d83005_0_6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46" name="Google Shape;246;g3f5f4d83005_0_6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b8eb06d598_2_1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b8eb06d598_2_123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b8eb06d598_2_123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b8eb06d598_2_15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g3b8eb06d598_2_156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b8eb06d598_2_156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linkedin.com/in/gadizimerman/" TargetMode="External"/><Relationship Id="rId10" Type="http://schemas.openxmlformats.org/officeDocument/2006/relationships/hyperlink" Target="https://dnctfpwfbafcgskdudtg.supabase.co/storage/v1/object/public/public-assets/videos/about_conch.mp4" TargetMode="External"/><Relationship Id="rId13" Type="http://schemas.openxmlformats.org/officeDocument/2006/relationships/image" Target="../media/image6.png"/><Relationship Id="rId12" Type="http://schemas.openxmlformats.org/officeDocument/2006/relationships/hyperlink" Target="mailto:[contact omitted]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conch.ing" TargetMode="External"/><Relationship Id="rId14" Type="http://schemas.openxmlformats.org/officeDocument/2006/relationships/image" Target="../media/image11.png"/><Relationship Id="rId5" Type="http://schemas.openxmlformats.org/officeDocument/2006/relationships/hyperlink" Target="https://dnctfpwfbafcgskdudtg.supabase.co/storage/v1/object/public/public-assets/videos/about_conch.mp4" TargetMode="External"/><Relationship Id="rId6" Type="http://schemas.openxmlformats.org/officeDocument/2006/relationships/hyperlink" Target="https://dnctfpwfbafcgskdudtg.supabase.co/storage/v1/object/public/public-assets/videos/about_conch.mp4" TargetMode="External"/><Relationship Id="rId7" Type="http://schemas.openxmlformats.org/officeDocument/2006/relationships/hyperlink" Target="https://dnctfpwfbafcgskdudtg.supabase.co/storage/v1/object/public/public-assets/videos/about_conch.mp4" TargetMode="External"/><Relationship Id="rId8" Type="http://schemas.openxmlformats.org/officeDocument/2006/relationships/hyperlink" Target="https://dnctfpwfbafcgskdudtg.supabase.co/storage/v1/object/public/public-assets/videos/about_conch.mp4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11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hyperlink" Target="https://www.linkedin.com/in/gadizimerman/" TargetMode="External"/><Relationship Id="rId5" Type="http://schemas.openxmlformats.org/officeDocument/2006/relationships/hyperlink" Target="https://www.linkedin.com/in/gadizimerman/" TargetMode="External"/><Relationship Id="rId6" Type="http://schemas.openxmlformats.org/officeDocument/2006/relationships/hyperlink" Target="mailto:[contact omitted]" TargetMode="External"/><Relationship Id="rId7" Type="http://schemas.openxmlformats.org/officeDocument/2006/relationships/hyperlink" Target="mailto:[contact omitted]" TargetMode="External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550100" y="722273"/>
            <a:ext cx="62379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i="0" lang="en" sz="6500" u="none" cap="none" strike="noStrike">
                <a:solidFill>
                  <a:schemeClr val="lt1"/>
                </a:solidFill>
                <a:latin typeface="Kanit Black"/>
                <a:ea typeface="Kanit Black"/>
                <a:cs typeface="Kanit Black"/>
                <a:sym typeface="Kanit Black"/>
              </a:rPr>
              <a:t>CONCH</a:t>
            </a:r>
            <a:endParaRPr i="0" sz="6500" u="none" cap="none" strike="noStrike">
              <a:solidFill>
                <a:schemeClr val="lt1"/>
              </a:solidFill>
              <a:latin typeface="Kanit Black"/>
              <a:ea typeface="Kanit Black"/>
              <a:cs typeface="Kanit Black"/>
              <a:sym typeface="Kanit Black"/>
            </a:endParaRPr>
          </a:p>
        </p:txBody>
      </p:sp>
      <p:grpSp>
        <p:nvGrpSpPr>
          <p:cNvPr id="58" name="Google Shape;58;p15"/>
          <p:cNvGrpSpPr/>
          <p:nvPr/>
        </p:nvGrpSpPr>
        <p:grpSpPr>
          <a:xfrm>
            <a:off x="4642541" y="3109160"/>
            <a:ext cx="3260149" cy="409503"/>
            <a:chOff x="4228748" y="2676416"/>
            <a:chExt cx="4400255" cy="552710"/>
          </a:xfrm>
        </p:grpSpPr>
        <p:pic>
          <p:nvPicPr>
            <p:cNvPr id="59" name="Google Shape;59;p15"/>
            <p:cNvPicPr preferRelativeResize="0"/>
            <p:nvPr/>
          </p:nvPicPr>
          <p:blipFill rotWithShape="1">
            <a:blip r:embed="rId3">
              <a:alphaModFix/>
            </a:blip>
            <a:srcRect b="29550" l="10228" r="10426" t="29024"/>
            <a:stretch/>
          </p:blipFill>
          <p:spPr>
            <a:xfrm>
              <a:off x="4228748" y="2676416"/>
              <a:ext cx="1575516" cy="548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60;p15"/>
            <p:cNvSpPr txBox="1"/>
            <p:nvPr/>
          </p:nvSpPr>
          <p:spPr>
            <a:xfrm>
              <a:off x="5615986" y="2690325"/>
              <a:ext cx="14910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7725" lIns="67725" spcFirstLastPara="1" rIns="67725" wrap="square" tIns="677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4">
                  <a:solidFill>
                    <a:schemeClr val="lt1"/>
                  </a:solidFill>
                  <a:latin typeface="Grandstander Medium"/>
                  <a:ea typeface="Grandstander Medium"/>
                  <a:cs typeface="Grandstander Medium"/>
                  <a:sym typeface="Grandstander Medium"/>
                </a:rPr>
                <a:t>+</a:t>
              </a:r>
              <a:endParaRPr sz="667">
                <a:solidFill>
                  <a:schemeClr val="lt1"/>
                </a:solidFill>
              </a:endParaRPr>
            </a:p>
          </p:txBody>
        </p:sp>
        <p:pic>
          <p:nvPicPr>
            <p:cNvPr id="61" name="Google Shape;61;p15"/>
            <p:cNvPicPr preferRelativeResize="0"/>
            <p:nvPr/>
          </p:nvPicPr>
          <p:blipFill rotWithShape="1">
            <a:blip r:embed="rId4">
              <a:alphaModFix/>
            </a:blip>
            <a:srcRect b="0" l="0" r="0" t="77695"/>
            <a:stretch/>
          </p:blipFill>
          <p:spPr>
            <a:xfrm>
              <a:off x="6953529" y="2800418"/>
              <a:ext cx="1675474" cy="3737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" name="Google Shape;62;p15"/>
          <p:cNvSpPr/>
          <p:nvPr/>
        </p:nvSpPr>
        <p:spPr>
          <a:xfrm>
            <a:off x="0" y="4226100"/>
            <a:ext cx="9144000" cy="917400"/>
          </a:xfrm>
          <a:prstGeom prst="roundRect">
            <a:avLst>
              <a:gd fmla="val 50000" name="adj"/>
            </a:avLst>
          </a:prstGeom>
          <a:solidFill>
            <a:srgbClr val="FF00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5">
            <a:hlinkClick r:id="rId5"/>
          </p:cNvPr>
          <p:cNvSpPr txBox="1"/>
          <p:nvPr/>
        </p:nvSpPr>
        <p:spPr>
          <a:xfrm>
            <a:off x="5465894" y="4314900"/>
            <a:ext cx="240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Mood</a:t>
            </a:r>
            <a:r>
              <a:rPr lang="en" sz="1800">
                <a:solidFill>
                  <a:schemeClr val="lt1"/>
                </a:solidFill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video</a:t>
            </a:r>
            <a:endParaRPr sz="1800">
              <a:solidFill>
                <a:schemeClr val="lt1"/>
              </a:solidFill>
              <a:latin typeface="Geologica Black"/>
              <a:ea typeface="Geologica Black"/>
              <a:cs typeface="Geologica Black"/>
              <a:sym typeface="Geologica Black"/>
            </a:endParaRPr>
          </a:p>
        </p:txBody>
      </p:sp>
      <p:sp>
        <p:nvSpPr>
          <p:cNvPr id="64" name="Google Shape;64;p15">
            <a:hlinkClick r:id="rId8"/>
          </p:cNvPr>
          <p:cNvSpPr txBox="1"/>
          <p:nvPr/>
        </p:nvSpPr>
        <p:spPr>
          <a:xfrm>
            <a:off x="4194934" y="4314904"/>
            <a:ext cx="208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Website</a:t>
            </a:r>
            <a:endParaRPr sz="1800">
              <a:solidFill>
                <a:schemeClr val="lt1"/>
              </a:solidFill>
              <a:latin typeface="Geologica Black"/>
              <a:ea typeface="Geologica Black"/>
              <a:cs typeface="Geologica Black"/>
              <a:sym typeface="Geologica Black"/>
            </a:endParaRPr>
          </a:p>
        </p:txBody>
      </p:sp>
      <p:sp>
        <p:nvSpPr>
          <p:cNvPr id="65" name="Google Shape;65;p15"/>
          <p:cNvSpPr txBox="1"/>
          <p:nvPr/>
        </p:nvSpPr>
        <p:spPr>
          <a:xfrm>
            <a:off x="3781450" y="2088775"/>
            <a:ext cx="515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B300"/>
                </a:solidFill>
                <a:latin typeface="Kanit"/>
                <a:ea typeface="Kanit"/>
                <a:cs typeface="Kanit"/>
                <a:sym typeface="Kanit"/>
              </a:rPr>
              <a:t>The Adventure Streaming Platform</a:t>
            </a:r>
            <a:endParaRPr b="1" sz="1000">
              <a:solidFill>
                <a:srgbClr val="FFB3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66" name="Google Shape;66;p15"/>
          <p:cNvSpPr/>
          <p:nvPr/>
        </p:nvSpPr>
        <p:spPr>
          <a:xfrm>
            <a:off x="3532469" y="1613944"/>
            <a:ext cx="62379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2800"/>
              <a:buFont typeface="Arial"/>
              <a:buNone/>
            </a:pPr>
            <a:r>
              <a:rPr b="1" lang="en" sz="175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Where Imagination Plays</a:t>
            </a:r>
            <a:endParaRPr b="1" i="0" sz="175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67" name="Google Shape;67;p15">
            <a:hlinkClick r:id="rId10"/>
          </p:cNvPr>
          <p:cNvSpPr txBox="1"/>
          <p:nvPr/>
        </p:nvSpPr>
        <p:spPr>
          <a:xfrm>
            <a:off x="7063556" y="4314900"/>
            <a:ext cx="143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Geologica Black"/>
                <a:ea typeface="Geologica Black"/>
                <a:cs typeface="Geologica Black"/>
                <a:sym typeface="Geologica Black"/>
              </a:rPr>
              <a:t>Tutorials</a:t>
            </a:r>
            <a:endParaRPr sz="1800">
              <a:solidFill>
                <a:schemeClr val="lt1"/>
              </a:solidFill>
              <a:latin typeface="Geologica Black"/>
              <a:ea typeface="Geologica Black"/>
              <a:cs typeface="Geologica Black"/>
              <a:sym typeface="Geologica Black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3597175" y="4811050"/>
            <a:ext cx="49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E000B0"/>
                </a:solidFill>
                <a:highlight>
                  <a:schemeClr val="lt1"/>
                </a:highlight>
                <a:latin typeface="Geologica Black"/>
                <a:ea typeface="Geologica Black"/>
                <a:cs typeface="Geologica Black"/>
                <a:sym typeface="Geologica Black"/>
              </a:rPr>
              <a:t> </a:t>
            </a:r>
            <a:r>
              <a:rPr lang="en" sz="1000">
                <a:solidFill>
                  <a:srgbClr val="E000B0"/>
                </a:solidFill>
                <a:highlight>
                  <a:schemeClr val="lt1"/>
                </a:highlight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</a:t>
            </a:r>
            <a:r>
              <a:rPr lang="en" sz="1000">
                <a:solidFill>
                  <a:srgbClr val="E000B0"/>
                </a:solidFill>
                <a:highlight>
                  <a:schemeClr val="lt1"/>
                </a:highlight>
                <a:latin typeface="Geologica Black"/>
                <a:ea typeface="Geologica Black"/>
                <a:cs typeface="Geologica Black"/>
                <a:sym typeface="Geologica Black"/>
              </a:rPr>
              <a:t> </a:t>
            </a:r>
            <a:r>
              <a:rPr b="1" lang="en" sz="5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    </a:t>
            </a:r>
            <a:r>
              <a:rPr b="1" lang="en" sz="1000" u="sng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[contact omitted]</a:t>
            </a:r>
            <a:r>
              <a:rPr b="1" lang="en" sz="10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endParaRPr b="1" sz="1000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3781444" y="3420124"/>
            <a:ext cx="2920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Subscription audio streaming</a:t>
            </a:r>
            <a:endParaRPr sz="200"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5827053" y="3426451"/>
            <a:ext cx="292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in-platform creator tools, </a:t>
            </a:r>
            <a:endParaRPr sz="900">
              <a:solidFill>
                <a:schemeClr val="lt1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community economy</a:t>
            </a:r>
            <a:endParaRPr sz="200"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581903" y="-9000"/>
            <a:ext cx="5152499" cy="515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46128" y="552331"/>
            <a:ext cx="965975" cy="153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507950" y="253901"/>
            <a:ext cx="829066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Why is Conch Here? FEATURED</a:t>
            </a:r>
            <a:endParaRPr b="1"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80" name="Google Shape;80;p16"/>
          <p:cNvSpPr/>
          <p:nvPr/>
        </p:nvSpPr>
        <p:spPr>
          <a:xfrm>
            <a:off x="507950" y="1179200"/>
            <a:ext cx="7960500" cy="23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Imagination is crucial for humanity. </a:t>
            </a:r>
            <a:endParaRPr b="1" sz="2100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It drives empathy and powers creative problem-solving. These are the skills that define our species.</a:t>
            </a:r>
            <a:endParaRPr sz="2100">
              <a:solidFill>
                <a:schemeClr val="dk1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Screen entertainment doesn't exercise it. It replaces it.</a:t>
            </a:r>
            <a:endParaRPr sz="2100">
              <a:solidFill>
                <a:schemeClr val="dk1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6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778550" y="3472789"/>
            <a:ext cx="7535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Conch is bringing imagination back, </a:t>
            </a:r>
            <a:r>
              <a:rPr b="1" lang="en" sz="2700">
                <a:solidFill>
                  <a:srgbClr val="FF0080"/>
                </a:solidFill>
                <a:latin typeface="Kanit"/>
                <a:ea typeface="Kanit"/>
                <a:cs typeface="Kanit"/>
                <a:sym typeface="Kanit"/>
              </a:rPr>
              <a:t>playfully</a:t>
            </a:r>
            <a:endParaRPr b="1" sz="1700">
              <a:solidFill>
                <a:srgbClr val="FF008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i="0" lang="en" sz="2800" u="none" cap="none" strike="noStrike">
                <a:solidFill>
                  <a:srgbClr val="FFFFFF"/>
                </a:solidFill>
                <a:latin typeface="Geologica ExtraBold"/>
                <a:ea typeface="Geologica ExtraBold"/>
                <a:cs typeface="Geologica ExtraBold"/>
                <a:sym typeface="Geologica ExtraBold"/>
              </a:rPr>
              <a:t>What is Conch?</a:t>
            </a:r>
            <a:endParaRPr i="0" sz="2800" u="none" cap="none" strike="noStrike">
              <a:solidFill>
                <a:schemeClr val="dk1"/>
              </a:solidFill>
              <a:latin typeface="Geologica ExtraBold"/>
              <a:ea typeface="Geologica ExtraBold"/>
              <a:cs typeface="Geologica ExtraBold"/>
              <a:sym typeface="Geologica ExtraBold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507875" y="11397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chemeClr val="dk1"/>
                </a:solidFill>
                <a:latin typeface="Kanit Black"/>
                <a:ea typeface="Kanit Black"/>
                <a:cs typeface="Kanit Black"/>
                <a:sym typeface="Kanit Black"/>
              </a:rPr>
              <a:t>The adventure streaming creator platform</a:t>
            </a:r>
            <a:endParaRPr sz="2900">
              <a:solidFill>
                <a:schemeClr val="dk1"/>
              </a:solidFill>
              <a:latin typeface="Kanit Black"/>
              <a:ea typeface="Kanit Black"/>
              <a:cs typeface="Kanit Black"/>
              <a:sym typeface="Kanit Blac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33333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507950" y="1808877"/>
            <a:ext cx="2540100" cy="1419900"/>
          </a:xfrm>
          <a:prstGeom prst="roundRect">
            <a:avLst>
              <a:gd fmla="val 6306" name="adj"/>
            </a:avLst>
          </a:pr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" name="Google Shape;92;p17"/>
          <p:cNvCxnSpPr/>
          <p:nvPr/>
        </p:nvCxnSpPr>
        <p:spPr>
          <a:xfrm>
            <a:off x="531763" y="1808877"/>
            <a:ext cx="0" cy="1419900"/>
          </a:xfrm>
          <a:prstGeom prst="straightConnector1">
            <a:avLst/>
          </a:prstGeom>
          <a:noFill/>
          <a:ln cap="flat" cmpd="sng" w="47625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3" name="Google Shape;93;p17"/>
          <p:cNvSpPr/>
          <p:nvPr/>
        </p:nvSpPr>
        <p:spPr>
          <a:xfrm>
            <a:off x="809476" y="1935774"/>
            <a:ext cx="2024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000">
                <a:latin typeface="Kanit ExtraBold"/>
                <a:ea typeface="Kanit ExtraBold"/>
                <a:cs typeface="Kanit ExtraBold"/>
                <a:sym typeface="Kanit ExtraBold"/>
              </a:rPr>
              <a:t>Play</a:t>
            </a:r>
            <a:endParaRPr i="0" sz="2000" u="none" cap="none" strike="noStrike">
              <a:solidFill>
                <a:schemeClr val="dk1"/>
              </a:solidFill>
              <a:latin typeface="Kanit ExtraBold"/>
              <a:ea typeface="Kanit ExtraBold"/>
              <a:cs typeface="Kanit ExtraBold"/>
              <a:sym typeface="Kanit ExtraBold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809475" y="2341027"/>
            <a:ext cx="20244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Speak your actions. Hear the world respond.</a:t>
            </a:r>
            <a:endParaRPr i="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3301900" y="1808877"/>
            <a:ext cx="2540100" cy="1419900"/>
          </a:xfrm>
          <a:prstGeom prst="roundRect">
            <a:avLst>
              <a:gd fmla="val 6306" name="adj"/>
            </a:avLst>
          </a:pr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" name="Google Shape;96;p17"/>
          <p:cNvCxnSpPr/>
          <p:nvPr/>
        </p:nvCxnSpPr>
        <p:spPr>
          <a:xfrm>
            <a:off x="3325713" y="1808877"/>
            <a:ext cx="0" cy="1419900"/>
          </a:xfrm>
          <a:prstGeom prst="straightConnector1">
            <a:avLst/>
          </a:prstGeom>
          <a:noFill/>
          <a:ln cap="flat" cmpd="sng" w="47625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7" name="Google Shape;97;p17"/>
          <p:cNvSpPr/>
          <p:nvPr/>
        </p:nvSpPr>
        <p:spPr>
          <a:xfrm>
            <a:off x="3603427" y="1935774"/>
            <a:ext cx="2024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000">
                <a:latin typeface="Kanit ExtraBold"/>
                <a:ea typeface="Kanit ExtraBold"/>
                <a:cs typeface="Kanit ExtraBold"/>
                <a:sym typeface="Kanit ExtraBold"/>
              </a:rPr>
              <a:t>Create</a:t>
            </a:r>
            <a:endParaRPr i="0" sz="2000" u="none" cap="none" strike="noStrike">
              <a:solidFill>
                <a:schemeClr val="dk1"/>
              </a:solidFill>
              <a:latin typeface="Kanit ExtraBold"/>
              <a:ea typeface="Kanit ExtraBold"/>
              <a:cs typeface="Kanit ExtraBold"/>
              <a:sym typeface="Kanit ExtraBold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3603425" y="2369780"/>
            <a:ext cx="202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Build communities and monetize adventures on our platform.</a:t>
            </a:r>
            <a:endParaRPr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6095850" y="1808877"/>
            <a:ext cx="2540100" cy="1419900"/>
          </a:xfrm>
          <a:prstGeom prst="roundRect">
            <a:avLst>
              <a:gd fmla="val 6306" name="adj"/>
            </a:avLst>
          </a:prstGeom>
          <a:solidFill>
            <a:srgbClr val="F8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" name="Google Shape;100;p17"/>
          <p:cNvCxnSpPr/>
          <p:nvPr/>
        </p:nvCxnSpPr>
        <p:spPr>
          <a:xfrm>
            <a:off x="6119663" y="1808877"/>
            <a:ext cx="0" cy="1419900"/>
          </a:xfrm>
          <a:prstGeom prst="straightConnector1">
            <a:avLst/>
          </a:prstGeom>
          <a:noFill/>
          <a:ln cap="flat" cmpd="sng" w="47625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17"/>
          <p:cNvSpPr/>
          <p:nvPr/>
        </p:nvSpPr>
        <p:spPr>
          <a:xfrm>
            <a:off x="6397377" y="1935774"/>
            <a:ext cx="2024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000">
                <a:latin typeface="Kanit ExtraBold"/>
                <a:ea typeface="Kanit ExtraBold"/>
                <a:cs typeface="Kanit ExtraBold"/>
                <a:sym typeface="Kanit ExtraBold"/>
              </a:rPr>
              <a:t>Subscribe</a:t>
            </a:r>
            <a:endParaRPr i="0" sz="2000" u="none" cap="none" strike="noStrike">
              <a:solidFill>
                <a:schemeClr val="dk1"/>
              </a:solidFill>
              <a:latin typeface="Kanit ExtraBold"/>
              <a:ea typeface="Kanit ExtraBold"/>
              <a:cs typeface="Kanit ExtraBold"/>
              <a:sym typeface="Kanit ExtraBold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6397352" y="2369774"/>
            <a:ext cx="20244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One monthly fee, unlimited adventures.</a:t>
            </a:r>
            <a:endParaRPr b="1" sz="1100">
              <a:solidFill>
                <a:srgbClr val="5A00E0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t/>
            </a:r>
            <a:endParaRPr b="1" sz="1100">
              <a:solidFill>
                <a:srgbClr val="5A00E0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325" y="2900736"/>
            <a:ext cx="2350150" cy="23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2127239" y="3079324"/>
            <a:ext cx="1444891" cy="199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158575" y="3458550"/>
            <a:ext cx="20244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4A1DCC"/>
                </a:solidFill>
                <a:latin typeface="Geologica"/>
                <a:ea typeface="Geologica"/>
                <a:cs typeface="Geologica"/>
                <a:sym typeface="Geologica"/>
              </a:rPr>
              <a:t>“You enter the room and see a dragon sleeping in the far corner”</a:t>
            </a:r>
            <a:endParaRPr b="1" i="1" sz="1100">
              <a:solidFill>
                <a:srgbClr val="4A1DCC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1A1A1A"/>
                </a:solidFill>
                <a:latin typeface="Geologica"/>
                <a:ea typeface="Geologica"/>
                <a:cs typeface="Geologica"/>
                <a:sym typeface="Geologica"/>
              </a:rPr>
              <a:t>“I’ll try to walk quietly past him.”</a:t>
            </a:r>
            <a:endParaRPr b="1" i="1" sz="1100">
              <a:solidFill>
                <a:srgbClr val="1A1A1A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6996875" y="3458550"/>
            <a:ext cx="2024400" cy="10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4A1DCC"/>
                </a:solidFill>
                <a:latin typeface="Geologica"/>
                <a:ea typeface="Geologica"/>
                <a:cs typeface="Geologica"/>
                <a:sym typeface="Geologica"/>
              </a:rPr>
              <a:t>“I want to create a murder mystery”</a:t>
            </a:r>
            <a:endParaRPr b="1" i="1" sz="1100">
              <a:solidFill>
                <a:srgbClr val="4A1DCC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1A1A1A"/>
                </a:solidFill>
                <a:latin typeface="Geologica"/>
                <a:ea typeface="Geologica"/>
                <a:cs typeface="Geologica"/>
                <a:sym typeface="Geologica"/>
              </a:rPr>
              <a:t>“Great, does it start in the crime scene?”</a:t>
            </a:r>
            <a:endParaRPr b="1" i="1" sz="1100">
              <a:solidFill>
                <a:srgbClr val="1A1A1A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What an Adventure looks like?</a:t>
            </a:r>
            <a:endParaRPr b="1"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8422" y="1116991"/>
            <a:ext cx="224694" cy="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 title="Screenshot 2026-10-14 at 15.37.5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950" y="1007600"/>
            <a:ext cx="7998249" cy="39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What The Studio looks like?</a:t>
            </a:r>
            <a:endParaRPr b="1"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 title="Screenshot 2026-10-14 at 15.38.5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69800"/>
            <a:ext cx="5792323" cy="301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 title="Screenshot 2026-10-14 at 15.40.1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0276" y="1987952"/>
            <a:ext cx="5866998" cy="305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rgbClr val="FF00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1269489" y="214687"/>
            <a:ext cx="66051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New Entertainment Category</a:t>
            </a:r>
            <a:endParaRPr i="0" sz="320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1060375" y="1051083"/>
            <a:ext cx="7155000" cy="6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" sz="1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Adventure Streaming — More engaging than books, Much healthier than screens. Eliminating the Dopamine Crash.</a:t>
            </a:r>
            <a:endParaRPr i="0" sz="1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36" name="Google Shape;136;p20"/>
          <p:cNvSpPr/>
          <p:nvPr/>
        </p:nvSpPr>
        <p:spPr>
          <a:xfrm>
            <a:off x="3990906" y="2214543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0"/>
          <p:cNvSpPr/>
          <p:nvPr/>
        </p:nvSpPr>
        <p:spPr>
          <a:xfrm>
            <a:off x="3579616" y="2500166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Video games</a:t>
            </a:r>
            <a:endParaRPr i="0" sz="11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38" name="Google Shape;138;p20"/>
          <p:cNvSpPr/>
          <p:nvPr/>
        </p:nvSpPr>
        <p:spPr>
          <a:xfrm>
            <a:off x="6928699" y="2640564"/>
            <a:ext cx="975600" cy="2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1400"/>
              <a:buFont typeface="Arial"/>
              <a:buNone/>
            </a:pPr>
            <a:r>
              <a:rPr lang="en" sz="1500">
                <a:solidFill>
                  <a:srgbClr val="FF0080"/>
                </a:solidFill>
                <a:latin typeface="Kanit Black"/>
                <a:ea typeface="Kanit Black"/>
                <a:cs typeface="Kanit Black"/>
                <a:sym typeface="Kanit Black"/>
              </a:rPr>
              <a:t>CONCH</a:t>
            </a:r>
            <a:endParaRPr i="0" sz="1500" u="none" cap="none" strike="noStrike">
              <a:solidFill>
                <a:srgbClr val="FF0080"/>
              </a:solidFill>
              <a:latin typeface="Kanit Black"/>
              <a:ea typeface="Kanit Black"/>
              <a:cs typeface="Kanit Black"/>
              <a:sym typeface="Kanit Black"/>
            </a:endParaRPr>
          </a:p>
        </p:txBody>
      </p:sp>
      <p:cxnSp>
        <p:nvCxnSpPr>
          <p:cNvPr id="139" name="Google Shape;139;p20"/>
          <p:cNvCxnSpPr>
            <a:stCxn id="140" idx="2"/>
          </p:cNvCxnSpPr>
          <p:nvPr/>
        </p:nvCxnSpPr>
        <p:spPr>
          <a:xfrm>
            <a:off x="5359399" y="2150459"/>
            <a:ext cx="9300" cy="25935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0"/>
          <p:cNvCxnSpPr/>
          <p:nvPr/>
        </p:nvCxnSpPr>
        <p:spPr>
          <a:xfrm rot="10800000">
            <a:off x="2733406" y="3550177"/>
            <a:ext cx="5229300" cy="6000"/>
          </a:xfrm>
          <a:prstGeom prst="straightConnector1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20"/>
          <p:cNvSpPr/>
          <p:nvPr/>
        </p:nvSpPr>
        <p:spPr>
          <a:xfrm>
            <a:off x="4695049" y="1940759"/>
            <a:ext cx="13287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b="1" lang="en" sz="1000">
                <a:solidFill>
                  <a:srgbClr val="FFB300"/>
                </a:solidFill>
                <a:latin typeface="Geologica"/>
                <a:ea typeface="Geologica"/>
                <a:cs typeface="Geologica"/>
                <a:sym typeface="Geologica"/>
              </a:rPr>
              <a:t>Engaging/Immersive</a:t>
            </a:r>
            <a:endParaRPr b="1" i="0" sz="1000" u="none" cap="none" strike="noStrike">
              <a:solidFill>
                <a:srgbClr val="FFB3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7319799" y="3607104"/>
            <a:ext cx="13287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b="1" lang="en" sz="1000">
                <a:solidFill>
                  <a:srgbClr val="FFB300"/>
                </a:solidFill>
                <a:latin typeface="Geologica"/>
                <a:ea typeface="Geologica"/>
                <a:cs typeface="Geologica"/>
                <a:sym typeface="Geologica"/>
              </a:rPr>
              <a:t>Healthy/Imaginative</a:t>
            </a:r>
            <a:endParaRPr b="1" i="0" sz="1000" u="none" cap="none" strike="noStrike">
              <a:solidFill>
                <a:srgbClr val="FFB3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43" name="Google Shape;143;p20"/>
          <p:cNvSpPr/>
          <p:nvPr/>
        </p:nvSpPr>
        <p:spPr>
          <a:xfrm>
            <a:off x="4619105" y="2937768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0"/>
          <p:cNvSpPr/>
          <p:nvPr/>
        </p:nvSpPr>
        <p:spPr>
          <a:xfrm>
            <a:off x="4207816" y="3235616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TV</a:t>
            </a:r>
            <a:endParaRPr i="0" sz="11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3493139" y="2709879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0"/>
          <p:cNvSpPr/>
          <p:nvPr/>
        </p:nvSpPr>
        <p:spPr>
          <a:xfrm>
            <a:off x="3094500" y="3025177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Short videos</a:t>
            </a:r>
            <a:endParaRPr i="0" sz="11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47" name="Google Shape;147;p20"/>
          <p:cNvSpPr/>
          <p:nvPr/>
        </p:nvSpPr>
        <p:spPr>
          <a:xfrm>
            <a:off x="5572050" y="2263081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0"/>
          <p:cNvSpPr/>
          <p:nvPr/>
        </p:nvSpPr>
        <p:spPr>
          <a:xfrm>
            <a:off x="5160754" y="2543278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Nex</a:t>
            </a:r>
            <a:r>
              <a:rPr lang="en" sz="1100">
                <a:solidFill>
                  <a:srgbClr val="888888"/>
                </a:solidFill>
                <a:latin typeface="Grandstander"/>
                <a:ea typeface="Grandstander"/>
                <a:cs typeface="Grandstander"/>
                <a:sym typeface="Grandstander"/>
              </a:rPr>
              <a:t> </a:t>
            </a:r>
            <a:endParaRPr i="0" sz="11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149" name="Google Shape;149;p20"/>
          <p:cNvSpPr/>
          <p:nvPr/>
        </p:nvSpPr>
        <p:spPr>
          <a:xfrm>
            <a:off x="6643656" y="3740518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6687106" y="4442366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Books</a:t>
            </a: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endParaRPr i="0" sz="11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7096081" y="4179868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5555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6232356" y="4037966"/>
            <a:ext cx="1075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lang="en" sz="1100">
                <a:solidFill>
                  <a:srgbClr val="888888"/>
                </a:solidFill>
                <a:latin typeface="Geologica"/>
                <a:ea typeface="Geologica"/>
                <a:cs typeface="Geologica"/>
                <a:sym typeface="Geologica"/>
              </a:rPr>
              <a:t>Podcasts</a:t>
            </a:r>
            <a:r>
              <a:rPr lang="en" sz="1100">
                <a:solidFill>
                  <a:srgbClr val="888888"/>
                </a:solidFill>
                <a:latin typeface="Grandstander"/>
                <a:ea typeface="Grandstander"/>
                <a:cs typeface="Grandstander"/>
                <a:sym typeface="Grandstander"/>
              </a:rPr>
              <a:t> </a:t>
            </a:r>
            <a:endParaRPr i="0" sz="11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cxnSp>
        <p:nvCxnSpPr>
          <p:cNvPr id="153" name="Google Shape;153;p20"/>
          <p:cNvCxnSpPr>
            <a:stCxn id="137" idx="3"/>
          </p:cNvCxnSpPr>
          <p:nvPr/>
        </p:nvCxnSpPr>
        <p:spPr>
          <a:xfrm>
            <a:off x="4654816" y="2605016"/>
            <a:ext cx="1835700" cy="1303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0"/>
          <p:cNvSpPr/>
          <p:nvPr/>
        </p:nvSpPr>
        <p:spPr>
          <a:xfrm rot="2115503">
            <a:off x="4789137" y="3250355"/>
            <a:ext cx="1437989" cy="209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</a:pPr>
            <a:r>
              <a:rPr b="1" lang="en" sz="11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The dopamine crash</a:t>
            </a:r>
            <a:endParaRPr b="1" i="0" sz="110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 rot="1464">
            <a:off x="6786775" y="2746125"/>
            <a:ext cx="2113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D</a:t>
            </a:r>
            <a:r>
              <a:rPr b="1" lang="en" sz="11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opamine parachute</a:t>
            </a:r>
            <a:endParaRPr sz="1700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4723981" y="2530675"/>
            <a:ext cx="2535001" cy="1416400"/>
          </a:xfrm>
          <a:custGeom>
            <a:rect b="b" l="l" r="r" t="t"/>
            <a:pathLst>
              <a:path extrusionOk="0" h="56656" w="95941">
                <a:moveTo>
                  <a:pt x="0" y="0"/>
                </a:moveTo>
                <a:cubicBezTo>
                  <a:pt x="8713" y="14527"/>
                  <a:pt x="32103" y="15312"/>
                  <a:pt x="48958" y="13621"/>
                </a:cubicBezTo>
                <a:cubicBezTo>
                  <a:pt x="56522" y="12862"/>
                  <a:pt x="64542" y="8780"/>
                  <a:pt x="71660" y="11449"/>
                </a:cubicBezTo>
                <a:cubicBezTo>
                  <a:pt x="78118" y="13870"/>
                  <a:pt x="78269" y="23566"/>
                  <a:pt x="81925" y="29414"/>
                </a:cubicBezTo>
                <a:cubicBezTo>
                  <a:pt x="84220" y="33085"/>
                  <a:pt x="89107" y="34625"/>
                  <a:pt x="91401" y="38297"/>
                </a:cubicBezTo>
                <a:cubicBezTo>
                  <a:pt x="94741" y="43644"/>
                  <a:pt x="95941" y="50352"/>
                  <a:pt x="95941" y="56656"/>
                </a:cubicBez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round/>
            <a:headEnd len="med" w="med" type="none"/>
            <a:tailEnd len="med" w="med" type="stealth"/>
          </a:ln>
        </p:spPr>
      </p:sp>
      <p:pic>
        <p:nvPicPr>
          <p:cNvPr id="157" name="Google Shape;157;p20"/>
          <p:cNvPicPr preferRelativeResize="0"/>
          <p:nvPr/>
        </p:nvPicPr>
        <p:blipFill rotWithShape="1">
          <a:blip r:embed="rId3">
            <a:alphaModFix/>
          </a:blip>
          <a:srcRect b="29550" l="10227" r="63215" t="29024"/>
          <a:stretch/>
        </p:blipFill>
        <p:spPr>
          <a:xfrm>
            <a:off x="393477" y="2345219"/>
            <a:ext cx="549105" cy="570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189600" y="1825706"/>
            <a:ext cx="235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B300"/>
                </a:solidFill>
                <a:latin typeface="Geologica"/>
                <a:ea typeface="Geologica"/>
                <a:cs typeface="Geologica"/>
                <a:sym typeface="Geologica"/>
              </a:rPr>
              <a:t>Catalog </a:t>
            </a:r>
            <a:r>
              <a:rPr b="1" lang="en" sz="1800">
                <a:solidFill>
                  <a:srgbClr val="FFB300"/>
                </a:solidFill>
                <a:latin typeface="Geologica"/>
                <a:ea typeface="Geologica"/>
                <a:cs typeface="Geologica"/>
                <a:sym typeface="Geologica"/>
              </a:rPr>
              <a:t>Streaming</a:t>
            </a:r>
            <a:endParaRPr>
              <a:solidFill>
                <a:srgbClr val="FFB3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159" name="Google Shape;15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738" y="2408094"/>
            <a:ext cx="466801" cy="46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 rotWithShape="1">
          <a:blip r:embed="rId5">
            <a:alphaModFix/>
          </a:blip>
          <a:srcRect b="38983" l="31847" r="31429" t="0"/>
          <a:stretch/>
        </p:blipFill>
        <p:spPr>
          <a:xfrm>
            <a:off x="1854682" y="2352187"/>
            <a:ext cx="549099" cy="57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633" y="3075980"/>
            <a:ext cx="741451" cy="74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9317" y="3120974"/>
            <a:ext cx="363808" cy="5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 txBox="1"/>
          <p:nvPr/>
        </p:nvSpPr>
        <p:spPr>
          <a:xfrm>
            <a:off x="270225" y="2805743"/>
            <a:ext cx="79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Music</a:t>
            </a:r>
            <a:endParaRPr sz="1000"/>
          </a:p>
        </p:txBody>
      </p:sp>
      <p:sp>
        <p:nvSpPr>
          <p:cNvPr id="164" name="Google Shape;164;p20"/>
          <p:cNvSpPr txBox="1"/>
          <p:nvPr/>
        </p:nvSpPr>
        <p:spPr>
          <a:xfrm>
            <a:off x="988338" y="2805743"/>
            <a:ext cx="79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Movies</a:t>
            </a:r>
            <a:endParaRPr sz="1000"/>
          </a:p>
        </p:txBody>
      </p:sp>
      <p:sp>
        <p:nvSpPr>
          <p:cNvPr id="165" name="Google Shape;165;p20"/>
          <p:cNvSpPr txBox="1"/>
          <p:nvPr/>
        </p:nvSpPr>
        <p:spPr>
          <a:xfrm>
            <a:off x="241558" y="3597393"/>
            <a:ext cx="79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Videos</a:t>
            </a:r>
            <a:endParaRPr sz="1000"/>
          </a:p>
        </p:txBody>
      </p:sp>
      <p:sp>
        <p:nvSpPr>
          <p:cNvPr id="166" name="Google Shape;166;p20"/>
          <p:cNvSpPr txBox="1"/>
          <p:nvPr/>
        </p:nvSpPr>
        <p:spPr>
          <a:xfrm>
            <a:off x="1752300" y="2805743"/>
            <a:ext cx="79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Books</a:t>
            </a:r>
            <a:endParaRPr sz="1000"/>
          </a:p>
        </p:txBody>
      </p:sp>
      <p:sp>
        <p:nvSpPr>
          <p:cNvPr id="167" name="Google Shape;167;p20"/>
          <p:cNvSpPr txBox="1"/>
          <p:nvPr/>
        </p:nvSpPr>
        <p:spPr>
          <a:xfrm>
            <a:off x="1649189" y="3597393"/>
            <a:ext cx="118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Adventures</a:t>
            </a:r>
            <a:endParaRPr sz="1000"/>
          </a:p>
        </p:txBody>
      </p:sp>
      <p:pic>
        <p:nvPicPr>
          <p:cNvPr id="168" name="Google Shape;168;p20"/>
          <p:cNvPicPr preferRelativeResize="0"/>
          <p:nvPr/>
        </p:nvPicPr>
        <p:blipFill rotWithShape="1">
          <a:blip r:embed="rId8">
            <a:alphaModFix/>
          </a:blip>
          <a:srcRect b="30551" l="32442" r="31751" t="0"/>
          <a:stretch/>
        </p:blipFill>
        <p:spPr>
          <a:xfrm>
            <a:off x="1141825" y="3213330"/>
            <a:ext cx="488659" cy="4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/>
        </p:nvSpPr>
        <p:spPr>
          <a:xfrm>
            <a:off x="914663" y="3597393"/>
            <a:ext cx="118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Gaming</a:t>
            </a:r>
            <a:endParaRPr sz="1000"/>
          </a:p>
        </p:txBody>
      </p:sp>
      <p:sp>
        <p:nvSpPr>
          <p:cNvPr id="170" name="Google Shape;170;p20"/>
          <p:cNvSpPr/>
          <p:nvPr/>
        </p:nvSpPr>
        <p:spPr>
          <a:xfrm>
            <a:off x="6786775" y="2724681"/>
            <a:ext cx="252600" cy="255000"/>
          </a:xfrm>
          <a:prstGeom prst="roundRect">
            <a:avLst>
              <a:gd fmla="val 86755" name="adj"/>
            </a:avLst>
          </a:prstGeom>
          <a:solidFill>
            <a:srgbClr val="1A1A1A"/>
          </a:solidFill>
          <a:ln cap="flat" cmpd="sng" w="1905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0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4716425" y="1298375"/>
            <a:ext cx="3919800" cy="15546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Why Now?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507925" y="1298375"/>
            <a:ext cx="3919800" cy="15546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1388283" y="1457077"/>
            <a:ext cx="2159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700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AI Breakthroughs</a:t>
            </a:r>
            <a:endParaRPr i="0" sz="1700" u="none" cap="none" strike="noStrike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1623175" y="1761600"/>
            <a:ext cx="25599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LLM</a:t>
            </a: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s and voice AI have reached the quality &amp; price threshold for compelling interactive narratives. </a:t>
            </a:r>
            <a:endParaRPr i="0" sz="12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507950" y="3120550"/>
            <a:ext cx="3919800" cy="15546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1"/>
          <p:cNvSpPr/>
          <p:nvPr/>
        </p:nvSpPr>
        <p:spPr>
          <a:xfrm>
            <a:off x="5596765" y="1457077"/>
            <a:ext cx="2159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700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Audio Renaissance</a:t>
            </a:r>
            <a:endParaRPr i="0" sz="1700" u="none" cap="none" strike="noStrike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5748102" y="1761600"/>
            <a:ext cx="25332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Podcasts have normalized audio-first entertainment. </a:t>
            </a:r>
            <a:r>
              <a:rPr lang="en" sz="12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N</a:t>
            </a: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ext evolution is interactive audio (PA</a:t>
            </a:r>
            <a:r>
              <a:rPr lang="en" sz="12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)</a:t>
            </a: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.</a:t>
            </a:r>
            <a:endParaRPr i="0" sz="12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85" name="Google Shape;185;p21"/>
          <p:cNvSpPr/>
          <p:nvPr/>
        </p:nvSpPr>
        <p:spPr>
          <a:xfrm>
            <a:off x="1623173" y="3302952"/>
            <a:ext cx="2159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700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Screen Time Crisis</a:t>
            </a:r>
            <a:endParaRPr i="0" sz="1700" u="none" cap="none" strike="noStrike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86" name="Google Shape;186;p21"/>
          <p:cNvSpPr/>
          <p:nvPr/>
        </p:nvSpPr>
        <p:spPr>
          <a:xfrm>
            <a:off x="1623175" y="3613675"/>
            <a:ext cx="25599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Parents are seeking healthy alternatives. Regulators are </a:t>
            </a:r>
            <a:r>
              <a:rPr lang="en" sz="12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limiting</a:t>
            </a:r>
            <a:r>
              <a:rPr i="0" lang="en" sz="12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children's digital content.</a:t>
            </a:r>
            <a:endParaRPr i="0" sz="12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4716425" y="3120550"/>
            <a:ext cx="3919800" cy="15546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681236" y="1668744"/>
            <a:ext cx="762000" cy="762000"/>
          </a:xfrm>
          <a:prstGeom prst="roundRect">
            <a:avLst>
              <a:gd fmla="val 120000" name="adj"/>
            </a:avLst>
          </a:prstGeom>
          <a:solidFill>
            <a:srgbClr val="FF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B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819" y="1779317"/>
            <a:ext cx="540825" cy="54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/>
          <p:nvPr/>
        </p:nvSpPr>
        <p:spPr>
          <a:xfrm>
            <a:off x="4834769" y="1694677"/>
            <a:ext cx="762000" cy="762000"/>
          </a:xfrm>
          <a:prstGeom prst="roundRect">
            <a:avLst>
              <a:gd fmla="val 120000" name="adj"/>
            </a:avLst>
          </a:prstGeom>
          <a:solidFill>
            <a:srgbClr val="FF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5431" y="1805250"/>
            <a:ext cx="540850" cy="54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/>
          <p:nvPr/>
        </p:nvSpPr>
        <p:spPr>
          <a:xfrm>
            <a:off x="681233" y="3516852"/>
            <a:ext cx="762000" cy="762000"/>
          </a:xfrm>
          <a:prstGeom prst="roundRect">
            <a:avLst>
              <a:gd fmla="val 120000" name="adj"/>
            </a:avLst>
          </a:prstGeom>
          <a:solidFill>
            <a:srgbClr val="FF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975" y="3627438"/>
            <a:ext cx="540825" cy="54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/>
          <p:nvPr/>
        </p:nvSpPr>
        <p:spPr>
          <a:xfrm>
            <a:off x="5748100" y="3302950"/>
            <a:ext cx="2715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" sz="1700">
                <a:latin typeface="Kanit"/>
                <a:ea typeface="Kanit"/>
                <a:cs typeface="Kanit"/>
                <a:sym typeface="Kanit"/>
              </a:rPr>
              <a:t>Creator Economy Matured</a:t>
            </a:r>
            <a:endParaRPr i="0" sz="1700" u="none" cap="none" strike="noStrike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4834769" y="3516842"/>
            <a:ext cx="762000" cy="762000"/>
          </a:xfrm>
          <a:prstGeom prst="roundRect">
            <a:avLst>
              <a:gd fmla="val 120000" name="adj"/>
            </a:avLst>
          </a:prstGeom>
          <a:solidFill>
            <a:srgbClr val="FFB3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5748102" y="3613675"/>
            <a:ext cx="25332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Patreon proved creators can monetize communities. Infra for creator-led platforms is mature</a:t>
            </a:r>
            <a:endParaRPr i="0" sz="12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5437" y="3627437"/>
            <a:ext cx="540826" cy="54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507950" y="253901"/>
            <a:ext cx="829066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Who </a:t>
            </a: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is Conch For</a:t>
            </a:r>
            <a:r>
              <a:rPr b="1" i="0" lang="en" sz="28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?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507950" y="1234825"/>
            <a:ext cx="2497800" cy="32208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7" name="Google Shape;207;p22"/>
          <p:cNvCxnSpPr/>
          <p:nvPr/>
        </p:nvCxnSpPr>
        <p:spPr>
          <a:xfrm>
            <a:off x="507950" y="1258639"/>
            <a:ext cx="2497782" cy="0"/>
          </a:xfrm>
          <a:prstGeom prst="straightConnector1">
            <a:avLst/>
          </a:prstGeom>
          <a:noFill/>
          <a:ln cap="flat" cmpd="sng" w="47625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8" name="Google Shape;208;p22"/>
          <p:cNvSpPr/>
          <p:nvPr/>
        </p:nvSpPr>
        <p:spPr>
          <a:xfrm>
            <a:off x="761851" y="1427653"/>
            <a:ext cx="2029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1600"/>
              <a:buFont typeface="Arial"/>
              <a:buNone/>
            </a:pPr>
            <a:r>
              <a:rPr b="1" lang="en" sz="1700">
                <a:solidFill>
                  <a:srgbClr val="FF0080"/>
                </a:solidFill>
                <a:latin typeface="Kanit"/>
                <a:ea typeface="Kanit"/>
                <a:cs typeface="Kanit"/>
                <a:sym typeface="Kanit"/>
              </a:rPr>
              <a:t>Pla</a:t>
            </a:r>
            <a:r>
              <a:rPr b="1" lang="en" sz="1700">
                <a:solidFill>
                  <a:srgbClr val="FF0080"/>
                </a:solidFill>
                <a:latin typeface="Kanit"/>
                <a:ea typeface="Kanit"/>
                <a:cs typeface="Kanit"/>
                <a:sym typeface="Kanit"/>
              </a:rPr>
              <a:t>yer</a:t>
            </a:r>
            <a:r>
              <a:rPr b="1" lang="en" sz="1700">
                <a:solidFill>
                  <a:srgbClr val="FF0080"/>
                </a:solidFill>
                <a:latin typeface="Kanit"/>
                <a:ea typeface="Kanit"/>
                <a:cs typeface="Kanit"/>
                <a:sym typeface="Kanit"/>
              </a:rPr>
              <a:t>s - Families with children 7-14</a:t>
            </a:r>
            <a:endParaRPr b="1" sz="1200">
              <a:solidFill>
                <a:srgbClr val="FF0080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1600"/>
              <a:buFont typeface="Arial"/>
              <a:buNone/>
            </a:pPr>
            <a:r>
              <a:t/>
            </a:r>
            <a:endParaRPr b="1" sz="1600">
              <a:solidFill>
                <a:srgbClr val="E000B0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09" name="Google Shape;209;p22"/>
          <p:cNvSpPr/>
          <p:nvPr/>
        </p:nvSpPr>
        <p:spPr>
          <a:xfrm>
            <a:off x="761850" y="2087350"/>
            <a:ext cx="21057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Our beachhead. Tweens who love stories, games and prefer something engaging in their downtime. Parents </a:t>
            </a: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seeking quality alternatives to screen time,</a:t>
            </a: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 something they can always say yes to. Unlimited (Safe, No Screen Fatigue</a:t>
            </a: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, COPPA-compliant)</a:t>
            </a:r>
            <a:endParaRPr sz="1200">
              <a:solidFill>
                <a:srgbClr val="555555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3323175" y="1234825"/>
            <a:ext cx="2497800" cy="32208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22"/>
          <p:cNvCxnSpPr/>
          <p:nvPr/>
        </p:nvCxnSpPr>
        <p:spPr>
          <a:xfrm>
            <a:off x="3323183" y="1258639"/>
            <a:ext cx="2497782" cy="0"/>
          </a:xfrm>
          <a:prstGeom prst="straightConnector1">
            <a:avLst/>
          </a:prstGeom>
          <a:noFill/>
          <a:ln cap="flat" cmpd="sng" w="47625">
            <a:solidFill>
              <a:srgbClr val="FFB3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22"/>
          <p:cNvSpPr/>
          <p:nvPr/>
        </p:nvSpPr>
        <p:spPr>
          <a:xfrm>
            <a:off x="3577075" y="1427650"/>
            <a:ext cx="2029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00E0"/>
              </a:buClr>
              <a:buSzPts val="1600"/>
              <a:buFont typeface="Arial"/>
              <a:buNone/>
            </a:pPr>
            <a:r>
              <a:rPr b="1" lang="en" sz="1700">
                <a:solidFill>
                  <a:srgbClr val="FFB300"/>
                </a:solidFill>
                <a:latin typeface="Kanit"/>
                <a:ea typeface="Kanit"/>
                <a:cs typeface="Kanit"/>
                <a:sym typeface="Kanit"/>
              </a:rPr>
              <a:t>Creators &amp; Educators</a:t>
            </a:r>
            <a:endParaRPr i="0" sz="1700" u="none" cap="none" strike="noStrike">
              <a:solidFill>
                <a:srgbClr val="FFB3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6138425" y="1234825"/>
            <a:ext cx="2497800" cy="32208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" name="Google Shape;214;p22"/>
          <p:cNvCxnSpPr/>
          <p:nvPr/>
        </p:nvCxnSpPr>
        <p:spPr>
          <a:xfrm>
            <a:off x="6138416" y="1258639"/>
            <a:ext cx="2497782" cy="0"/>
          </a:xfrm>
          <a:prstGeom prst="straightConnector1">
            <a:avLst/>
          </a:prstGeom>
          <a:noFill/>
          <a:ln cap="flat" cmpd="sng" w="4762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5" name="Google Shape;215;p22"/>
          <p:cNvSpPr/>
          <p:nvPr/>
        </p:nvSpPr>
        <p:spPr>
          <a:xfrm>
            <a:off x="6392292" y="1427691"/>
            <a:ext cx="2029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B400"/>
              </a:buClr>
              <a:buSzPts val="1600"/>
              <a:buFont typeface="Arial"/>
              <a:buNone/>
            </a:pPr>
            <a:r>
              <a:rPr b="1" lang="en" sz="1700">
                <a:solidFill>
                  <a:srgbClr val="888888"/>
                </a:solidFill>
                <a:latin typeface="Kanit"/>
                <a:ea typeface="Kanit"/>
                <a:cs typeface="Kanit"/>
                <a:sym typeface="Kanit"/>
              </a:rPr>
              <a:t>The underserved</a:t>
            </a:r>
            <a:endParaRPr i="0" sz="1700" u="none" cap="none" strike="noStrike">
              <a:solidFill>
                <a:srgbClr val="888888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216" name="Google Shape;216;p22"/>
          <p:cNvSpPr/>
          <p:nvPr/>
        </p:nvSpPr>
        <p:spPr>
          <a:xfrm>
            <a:off x="3577075" y="2087350"/>
            <a:ext cx="21057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A new medium to easily build, share, and monetize interactive audio adventures. No coding required. Creators can build communities. Educators can use adventures to teach  topics &amp; spoken languages through game play.</a:t>
            </a:r>
            <a:endParaRPr sz="1200">
              <a:solidFill>
                <a:srgbClr val="555555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555555"/>
              </a:solidFill>
              <a:latin typeface="Grandstander"/>
              <a:ea typeface="Grandstander"/>
              <a:cs typeface="Grandstander"/>
              <a:sym typeface="Grandstand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555555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6276600" y="1758925"/>
            <a:ext cx="2327100" cy="26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55555"/>
                </a:solidFill>
                <a:latin typeface="Geologica"/>
                <a:ea typeface="Geologica"/>
                <a:cs typeface="Geologica"/>
                <a:sym typeface="Geologica"/>
              </a:rPr>
              <a:t>An immersive audio experience, playable by voice alone. Blind and visually impaired players can enjoy full adventures without a screen, children with ADHD can practice daily routines, and autistic children can practice social interaction at their own pace.</a:t>
            </a:r>
            <a:endParaRPr sz="1200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18" name="Google Shape;218;p22"/>
          <p:cNvSpPr txBox="1"/>
          <p:nvPr/>
        </p:nvSpPr>
        <p:spPr>
          <a:xfrm>
            <a:off x="1979850" y="4538425"/>
            <a:ext cx="528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Starting with families. Building for all ages.</a:t>
            </a:r>
            <a:endParaRPr b="1" sz="20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19" name="Google Shape;2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3"/>
          <p:cNvSpPr/>
          <p:nvPr/>
        </p:nvSpPr>
        <p:spPr>
          <a:xfrm>
            <a:off x="507875" y="11397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Creator Led Growth</a:t>
            </a:r>
            <a:endParaRPr b="1" sz="24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33333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27" name="Google Shape;227;p23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How Conch Grows </a:t>
            </a:r>
            <a:r>
              <a:rPr b="1" lang="en" sz="28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Now</a:t>
            </a: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?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28" name="Google Shape;228;p23"/>
          <p:cNvSpPr/>
          <p:nvPr/>
        </p:nvSpPr>
        <p:spPr>
          <a:xfrm>
            <a:off x="503250" y="1679125"/>
            <a:ext cx="8137500" cy="23439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3"/>
          <p:cNvSpPr/>
          <p:nvPr/>
        </p:nvSpPr>
        <p:spPr>
          <a:xfrm>
            <a:off x="800725" y="1892625"/>
            <a:ext cx="70782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0080"/>
              </a:buClr>
              <a:buSzPts val="15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Early access beta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- building with our first users, not just for them.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15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Direct creator recruitment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- audio storytellers, narrative podcasters and educators with existing Patreon audiences.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15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Community seeding</a:t>
            </a:r>
            <a:r>
              <a:rPr b="1"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in parenting and interactive fiction communities.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15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Press outreach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- the dopamine parachute is a story parents and media both want to tell.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30" name="Google Shape;230;p23"/>
          <p:cNvSpPr txBox="1"/>
          <p:nvPr/>
        </p:nvSpPr>
        <p:spPr>
          <a:xfrm>
            <a:off x="607925" y="4152950"/>
            <a:ext cx="82548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We don't need to invent the market. </a:t>
            </a:r>
            <a:endParaRPr b="1" sz="20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We need to reach the parents already looking for this.</a:t>
            </a:r>
            <a:endParaRPr b="1" sz="20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31" name="Google Shape;2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507875" y="11397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Partnership</a:t>
            </a:r>
            <a:r>
              <a:rPr b="1" lang="en" sz="24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Led Scale</a:t>
            </a:r>
            <a:endParaRPr b="1" sz="2400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333333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How Conch Grows </a:t>
            </a:r>
            <a:r>
              <a:rPr b="1" lang="en" sz="28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After Seed</a:t>
            </a: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?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40" name="Google Shape;240;p24"/>
          <p:cNvSpPr/>
          <p:nvPr/>
        </p:nvSpPr>
        <p:spPr>
          <a:xfrm>
            <a:off x="503250" y="1679125"/>
            <a:ext cx="8137500" cy="2602500"/>
          </a:xfrm>
          <a:prstGeom prst="roundRect">
            <a:avLst>
              <a:gd fmla="val 6101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4"/>
          <p:cNvSpPr/>
          <p:nvPr/>
        </p:nvSpPr>
        <p:spPr>
          <a:xfrm>
            <a:off x="800725" y="1892625"/>
            <a:ext cx="7078200" cy="20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FF0080"/>
              </a:buClr>
              <a:buSzPts val="18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Creator flywheel</a:t>
            </a:r>
            <a:r>
              <a:rPr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- creators bring communities, communities attract creators, platform grows without linear CAC.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18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Brand &amp; IP partnerships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 - family IP holders seeking healthy, imaginative contexts for their audiences. </a:t>
            </a:r>
            <a:endParaRPr sz="15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80"/>
              </a:buClr>
              <a:buSzPts val="1800"/>
              <a:buFont typeface="Grandstander"/>
              <a:buChar char="●"/>
            </a:pPr>
            <a:r>
              <a:rPr b="1" lang="en" sz="1500">
                <a:solidFill>
                  <a:srgbClr val="FF0080"/>
                </a:solidFill>
                <a:latin typeface="Geologica"/>
                <a:ea typeface="Geologica"/>
                <a:cs typeface="Geologica"/>
                <a:sym typeface="Geologica"/>
              </a:rPr>
              <a:t>Platform partnerships (Nex)</a:t>
            </a:r>
            <a:r>
              <a:rPr lang="en" sz="1500">
                <a:solidFill>
                  <a:srgbClr val="E000B0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" sz="15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- family subscription services sharing our values, Conch as the imaginative downtime companion to active play.</a:t>
            </a:r>
            <a:endParaRPr sz="18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242" name="Google Shape;24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5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5"/>
          <p:cNvSpPr/>
          <p:nvPr/>
        </p:nvSpPr>
        <p:spPr>
          <a:xfrm>
            <a:off x="507950" y="253901"/>
            <a:ext cx="82908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Who does Conch compete with?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230825" y="1015500"/>
            <a:ext cx="8511900" cy="11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Our real competition is passive entertainment - </a:t>
            </a:r>
            <a:r>
              <a:rPr lang="en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Podcasts and (audio)books own the same needs. Unlike both, Conch is interactive.</a:t>
            </a:r>
            <a:endParaRPr>
              <a:solidFill>
                <a:schemeClr val="dk1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Audio adventure apps* validate our category, But none of them are built for us to compete with:</a:t>
            </a:r>
            <a:endParaRPr>
              <a:solidFill>
                <a:schemeClr val="dk1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666666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graphicFrame>
        <p:nvGraphicFramePr>
          <p:cNvPr id="251" name="Google Shape;251;p25"/>
          <p:cNvGraphicFramePr/>
          <p:nvPr/>
        </p:nvGraphicFramePr>
        <p:xfrm>
          <a:off x="362675" y="219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{F4C878F4-DDA8-440F-A578-116AE70D58C6}</a:tableStyleId>
              </a:tblPr>
              <a:tblGrid>
                <a:gridCol w="1824950"/>
                <a:gridCol w="2384375"/>
                <a:gridCol w="1605125"/>
                <a:gridCol w="2421750"/>
              </a:tblGrid>
              <a:tr h="315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highlight>
                          <a:schemeClr val="dk1"/>
                        </a:highlight>
                        <a:latin typeface="Grandstander"/>
                        <a:ea typeface="Grandstander"/>
                        <a:cs typeface="Grandstander"/>
                        <a:sym typeface="Grandstande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0080"/>
                          </a:solidFill>
                          <a:latin typeface="Kanit Black"/>
                          <a:ea typeface="Kanit Black"/>
                          <a:cs typeface="Kanit Black"/>
                          <a:sym typeface="Kanit Black"/>
                        </a:rPr>
                        <a:t>CONCH</a:t>
                      </a:r>
                      <a:endParaRPr sz="1100">
                        <a:solidFill>
                          <a:srgbClr val="FF0080"/>
                        </a:solidFill>
                        <a:latin typeface="Kanit Black"/>
                        <a:ea typeface="Kanit Black"/>
                        <a:cs typeface="Kanit Black"/>
                        <a:sym typeface="Kanit Black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Adventure Apps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Vibe Coding Gaming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  <a:tr h="2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A</a:t>
                      </a: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udience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Families, 7-14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Adults / RPG enthusiasts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All ages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  <a:tr h="2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Experience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Audio, imagination-first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Screen-dependent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Screen-first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  <a:tr h="2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Creator monetization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Patreon integration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None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Varies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  <a:tr h="2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Game engine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Narrative Engine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Narrative Engine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Physical engine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  <a:tr h="2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Family-safe / COPPA</a:t>
                      </a:r>
                      <a:endParaRPr b="1" sz="11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✓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✗ 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Geologica"/>
                          <a:ea typeface="Geologica"/>
                          <a:cs typeface="Geologica"/>
                          <a:sym typeface="Geologica"/>
                        </a:rPr>
                        <a:t>✗ </a:t>
                      </a:r>
                      <a:endParaRPr sz="900">
                        <a:latin typeface="Geologica"/>
                        <a:ea typeface="Geologica"/>
                        <a:cs typeface="Geologica"/>
                        <a:sym typeface="Geologic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252" name="Google Shape;252;p25"/>
          <p:cNvCxnSpPr/>
          <p:nvPr/>
        </p:nvCxnSpPr>
        <p:spPr>
          <a:xfrm>
            <a:off x="360725" y="2519600"/>
            <a:ext cx="8005200" cy="30600"/>
          </a:xfrm>
          <a:prstGeom prst="straightConnector1">
            <a:avLst/>
          </a:prstGeom>
          <a:noFill/>
          <a:ln cap="flat" cmpd="sng" w="28575">
            <a:solidFill>
              <a:srgbClr val="FF008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25"/>
          <p:cNvSpPr txBox="1"/>
          <p:nvPr/>
        </p:nvSpPr>
        <p:spPr>
          <a:xfrm>
            <a:off x="360725" y="4500175"/>
            <a:ext cx="8775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*C</a:t>
            </a:r>
            <a:r>
              <a:rPr lang="en" sz="12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ategory validators: </a:t>
            </a:r>
            <a:r>
              <a:rPr lang="en" sz="12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Voyage (Latitude) · Giant · Hidden Door · FableAI · Vobble</a:t>
            </a:r>
            <a:endParaRPr sz="1500">
              <a:latin typeface="Geologica"/>
              <a:ea typeface="Geologica"/>
              <a:cs typeface="Geologica"/>
              <a:sym typeface="Geologica"/>
            </a:endParaRPr>
          </a:p>
        </p:txBody>
      </p:sp>
      <p:pic>
        <p:nvPicPr>
          <p:cNvPr id="254" name="Google Shape;25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0"/>
            <a:ext cx="9144000" cy="9174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6"/>
          <p:cNvSpPr/>
          <p:nvPr/>
        </p:nvSpPr>
        <p:spPr>
          <a:xfrm>
            <a:off x="507950" y="253901"/>
            <a:ext cx="829066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Business Model</a:t>
            </a:r>
            <a:endParaRPr i="0" sz="28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62" name="Google Shape;262;p26"/>
          <p:cNvSpPr/>
          <p:nvPr/>
        </p:nvSpPr>
        <p:spPr>
          <a:xfrm>
            <a:off x="507950" y="1112527"/>
            <a:ext cx="82908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</a:pPr>
            <a:r>
              <a:rPr b="1" i="0" lang="en" sz="2200" u="none" cap="none" strike="noStrike">
                <a:solidFill>
                  <a:srgbClr val="333333"/>
                </a:solidFill>
                <a:latin typeface="Geologica"/>
                <a:ea typeface="Geologica"/>
                <a:cs typeface="Geologica"/>
                <a:sym typeface="Geologica"/>
              </a:rPr>
              <a:t>S</a:t>
            </a:r>
            <a:r>
              <a:rPr b="1" lang="en" sz="2200">
                <a:solidFill>
                  <a:srgbClr val="333333"/>
                </a:solidFill>
                <a:latin typeface="Geologica"/>
                <a:ea typeface="Geologica"/>
                <a:cs typeface="Geologica"/>
                <a:sym typeface="Geologica"/>
              </a:rPr>
              <a:t>ubscription model - like Spotify and Nex</a:t>
            </a:r>
            <a:r>
              <a:rPr b="1" i="0" lang="en" sz="2200" u="none" cap="none" strike="noStrike">
                <a:solidFill>
                  <a:srgbClr val="333333"/>
                </a:solidFill>
                <a:latin typeface="Geologica"/>
                <a:ea typeface="Geologica"/>
                <a:cs typeface="Geologica"/>
                <a:sym typeface="Geologica"/>
              </a:rPr>
              <a:t>* - </a:t>
            </a:r>
            <a:r>
              <a:rPr b="1" lang="en" sz="2200">
                <a:solidFill>
                  <a:srgbClr val="333333"/>
                </a:solidFill>
                <a:latin typeface="Geologica"/>
                <a:ea typeface="Geologica"/>
                <a:cs typeface="Geologica"/>
                <a:sym typeface="Geologica"/>
              </a:rPr>
              <a:t>One monthly fee. Unlimited adventures. No ads, no microtransactions.</a:t>
            </a:r>
            <a:endParaRPr b="1" sz="2200">
              <a:solidFill>
                <a:srgbClr val="333333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Font typeface="Arial"/>
              <a:buNone/>
            </a:pPr>
            <a:r>
              <a:rPr b="1" i="0" lang="en" sz="2200" u="none" cap="none" strike="noStrike">
                <a:solidFill>
                  <a:srgbClr val="333333"/>
                </a:solidFill>
                <a:latin typeface="Grandstander"/>
                <a:ea typeface="Grandstander"/>
                <a:cs typeface="Grandstander"/>
                <a:sym typeface="Grandstander"/>
              </a:rPr>
              <a:t>.</a:t>
            </a:r>
            <a:endParaRPr b="1" i="0" sz="22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63" name="Google Shape;263;p26"/>
          <p:cNvSpPr/>
          <p:nvPr/>
        </p:nvSpPr>
        <p:spPr>
          <a:xfrm>
            <a:off x="507950" y="1920749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4" name="Google Shape;264;p26"/>
          <p:cNvCxnSpPr/>
          <p:nvPr/>
        </p:nvCxnSpPr>
        <p:spPr>
          <a:xfrm>
            <a:off x="527000" y="1920749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5" name="Google Shape;265;p26"/>
          <p:cNvSpPr/>
          <p:nvPr/>
        </p:nvSpPr>
        <p:spPr>
          <a:xfrm>
            <a:off x="698475" y="2018699"/>
            <a:ext cx="2284200" cy="1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Full Library Access</a:t>
            </a:r>
            <a:endParaRPr b="1" i="0" sz="13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698475" y="2279335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Unlimited adventures for one predictable price</a:t>
            </a:r>
            <a:endParaRPr i="0" sz="10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67" name="Google Shape;267;p26"/>
          <p:cNvSpPr/>
          <p:nvPr/>
        </p:nvSpPr>
        <p:spPr>
          <a:xfrm>
            <a:off x="3280764" y="1920749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8" name="Google Shape;268;p26"/>
          <p:cNvCxnSpPr/>
          <p:nvPr/>
        </p:nvCxnSpPr>
        <p:spPr>
          <a:xfrm>
            <a:off x="3299814" y="1920749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9" name="Google Shape;269;p26"/>
          <p:cNvSpPr/>
          <p:nvPr/>
        </p:nvSpPr>
        <p:spPr>
          <a:xfrm>
            <a:off x="3471264" y="2018699"/>
            <a:ext cx="2284200" cy="1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Constant New Content</a:t>
            </a:r>
            <a:endParaRPr i="0" sz="13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0" name="Google Shape;270;p26"/>
          <p:cNvSpPr/>
          <p:nvPr/>
        </p:nvSpPr>
        <p:spPr>
          <a:xfrm>
            <a:off x="3471264" y="2279335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Fresh adventures added regularly keep engagement high. Crea</a:t>
            </a:r>
            <a:r>
              <a:rPr lang="en" sz="10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tors create monetizable communities</a:t>
            </a:r>
            <a:endParaRPr i="0" sz="10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1" name="Google Shape;271;p26"/>
          <p:cNvSpPr/>
          <p:nvPr/>
        </p:nvSpPr>
        <p:spPr>
          <a:xfrm>
            <a:off x="6053578" y="1920749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cxnSp>
        <p:nvCxnSpPr>
          <p:cNvPr id="272" name="Google Shape;272;p26"/>
          <p:cNvCxnSpPr/>
          <p:nvPr/>
        </p:nvCxnSpPr>
        <p:spPr>
          <a:xfrm>
            <a:off x="6072628" y="1920749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26"/>
          <p:cNvSpPr/>
          <p:nvPr/>
        </p:nvSpPr>
        <p:spPr>
          <a:xfrm>
            <a:off x="6244075" y="2018700"/>
            <a:ext cx="2361000" cy="1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No Ads or Microtransactions</a:t>
            </a:r>
            <a:endParaRPr i="0" sz="13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6244078" y="2279335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Clean, family-friendly experience parents trust</a:t>
            </a:r>
            <a:endParaRPr i="0" sz="10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507975" y="3132848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26"/>
          <p:cNvCxnSpPr/>
          <p:nvPr/>
        </p:nvCxnSpPr>
        <p:spPr>
          <a:xfrm>
            <a:off x="527025" y="3132848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26"/>
          <p:cNvSpPr/>
          <p:nvPr/>
        </p:nvSpPr>
        <p:spPr>
          <a:xfrm>
            <a:off x="698475" y="3222493"/>
            <a:ext cx="2284200" cy="1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rPr>
              <a:t>Better Value</a:t>
            </a:r>
            <a:endParaRPr i="0" sz="13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8" name="Google Shape;278;p26"/>
          <p:cNvSpPr/>
          <p:nvPr/>
        </p:nvSpPr>
        <p:spPr>
          <a:xfrm>
            <a:off x="698475" y="3483103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Comparable to one video game but unlocks an entire platform</a:t>
            </a:r>
            <a:endParaRPr i="0" sz="10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3280789" y="3132848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" name="Google Shape;280;p26"/>
          <p:cNvCxnSpPr/>
          <p:nvPr/>
        </p:nvCxnSpPr>
        <p:spPr>
          <a:xfrm>
            <a:off x="3299839" y="3132848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1" name="Google Shape;281;p26"/>
          <p:cNvSpPr/>
          <p:nvPr/>
        </p:nvSpPr>
        <p:spPr>
          <a:xfrm>
            <a:off x="3471289" y="3222493"/>
            <a:ext cx="2284200" cy="1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Grandstander"/>
                <a:ea typeface="Grandstander"/>
                <a:cs typeface="Grandstander"/>
                <a:sym typeface="Grandstander"/>
              </a:rPr>
              <a:t>Easier for Parents</a:t>
            </a:r>
            <a:endParaRPr i="0" sz="13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82" name="Google Shape;282;p26"/>
          <p:cNvSpPr/>
          <p:nvPr/>
        </p:nvSpPr>
        <p:spPr>
          <a:xfrm>
            <a:off x="3471289" y="3483103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i="0" lang="en" sz="1000" u="none" cap="none" strike="noStrike">
                <a:solidFill>
                  <a:srgbClr val="666666"/>
                </a:solidFill>
                <a:latin typeface="Grandstander"/>
                <a:ea typeface="Grandstander"/>
                <a:cs typeface="Grandstander"/>
                <a:sym typeface="Grandstander"/>
              </a:rPr>
              <a:t>One decision, no ongoing purchase requests from kids</a:t>
            </a:r>
            <a:endParaRPr i="0" sz="1000" u="none" cap="none" strike="noStrike">
              <a:solidFill>
                <a:schemeClr val="dk1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283" name="Google Shape;283;p26"/>
          <p:cNvSpPr/>
          <p:nvPr/>
        </p:nvSpPr>
        <p:spPr>
          <a:xfrm>
            <a:off x="6053603" y="3132848"/>
            <a:ext cx="2582400" cy="1027200"/>
          </a:xfrm>
          <a:prstGeom prst="roundRect">
            <a:avLst>
              <a:gd fmla="val 8960" name="adj"/>
            </a:avLst>
          </a:prstGeom>
          <a:solidFill>
            <a:srgbClr val="FAFA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4" name="Google Shape;284;p26"/>
          <p:cNvCxnSpPr/>
          <p:nvPr/>
        </p:nvCxnSpPr>
        <p:spPr>
          <a:xfrm>
            <a:off x="6072653" y="3132848"/>
            <a:ext cx="0" cy="1027200"/>
          </a:xfrm>
          <a:prstGeom prst="straightConnector1">
            <a:avLst/>
          </a:prstGeom>
          <a:noFill/>
          <a:ln cap="flat" cmpd="sng" w="38100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5" name="Google Shape;285;p26"/>
          <p:cNvSpPr/>
          <p:nvPr/>
        </p:nvSpPr>
        <p:spPr>
          <a:xfrm>
            <a:off x="6244128" y="3222493"/>
            <a:ext cx="2284200" cy="1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300">
                <a:latin typeface="Geologica"/>
                <a:ea typeface="Geologica"/>
                <a:cs typeface="Geologica"/>
                <a:sym typeface="Geologica"/>
              </a:rPr>
              <a:t>Production costs under $1</a:t>
            </a:r>
            <a:endParaRPr i="0" sz="13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86" name="Google Shape;286;p26"/>
          <p:cNvSpPr/>
          <p:nvPr/>
        </p:nvSpPr>
        <p:spPr>
          <a:xfrm>
            <a:off x="6244128" y="3483103"/>
            <a:ext cx="2284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Geologica"/>
                <a:ea typeface="Geologica"/>
                <a:cs typeface="Geologica"/>
                <a:sym typeface="Geologica"/>
              </a:rPr>
              <a:t>Generated content — no production treadmill, no green-light bets.</a:t>
            </a:r>
            <a:endParaRPr i="0" sz="10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cxnSp>
        <p:nvCxnSpPr>
          <p:cNvPr id="287" name="Google Shape;287;p26"/>
          <p:cNvCxnSpPr/>
          <p:nvPr/>
        </p:nvCxnSpPr>
        <p:spPr>
          <a:xfrm>
            <a:off x="507950" y="4331177"/>
            <a:ext cx="8128200" cy="0"/>
          </a:xfrm>
          <a:prstGeom prst="straightConnector1">
            <a:avLst/>
          </a:prstGeom>
          <a:noFill/>
          <a:ln cap="flat" cmpd="sng" w="9525">
            <a:solidFill>
              <a:srgbClr val="E0E0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8" name="Google Shape;288;p26"/>
          <p:cNvSpPr/>
          <p:nvPr/>
        </p:nvSpPr>
        <p:spPr>
          <a:xfrm>
            <a:off x="426644" y="4497541"/>
            <a:ext cx="8290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*Nex validated family subscription entertainment — #3 best-selling gaming device on Black Friday '25, outselling Xbox</a:t>
            </a:r>
            <a:endParaRPr sz="1100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888888"/>
              </a:solidFill>
              <a:latin typeface="Grandstander"/>
              <a:ea typeface="Grandstander"/>
              <a:cs typeface="Grandstander"/>
              <a:sym typeface="Grandstander"/>
            </a:endParaRPr>
          </a:p>
        </p:txBody>
      </p:sp>
      <p:pic>
        <p:nvPicPr>
          <p:cNvPr id="289" name="Google Shape;2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2482" y="51300"/>
            <a:ext cx="814800" cy="8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7"/>
          <p:cNvPicPr preferRelativeResize="0"/>
          <p:nvPr/>
        </p:nvPicPr>
        <p:blipFill rotWithShape="1">
          <a:blip r:embed="rId3">
            <a:alphaModFix/>
          </a:blip>
          <a:srcRect b="0" l="11587" r="16086" t="0"/>
          <a:stretch/>
        </p:blipFill>
        <p:spPr>
          <a:xfrm>
            <a:off x="792100" y="1334641"/>
            <a:ext cx="1446126" cy="1331600"/>
          </a:xfrm>
          <a:prstGeom prst="rect">
            <a:avLst/>
          </a:prstGeom>
          <a:noFill/>
          <a:ln cap="flat" cmpd="sng" w="28575">
            <a:solidFill>
              <a:srgbClr val="FF008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6" name="Google Shape;296;p27"/>
          <p:cNvSpPr/>
          <p:nvPr/>
        </p:nvSpPr>
        <p:spPr>
          <a:xfrm>
            <a:off x="2417654" y="381000"/>
            <a:ext cx="6095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lang="en" sz="24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    </a:t>
            </a:r>
            <a:r>
              <a:rPr b="1" i="0" lang="en" sz="2400" u="none" cap="none" strike="noStrike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Gadi Zimerman</a:t>
            </a:r>
            <a:endParaRPr i="0" sz="24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97" name="Google Shape;297;p27"/>
          <p:cNvSpPr/>
          <p:nvPr/>
        </p:nvSpPr>
        <p:spPr>
          <a:xfrm>
            <a:off x="2709158" y="804025"/>
            <a:ext cx="60951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00B0"/>
              </a:buClr>
              <a:buSzPts val="1400"/>
              <a:buFont typeface="Arial"/>
              <a:buNone/>
            </a:pPr>
            <a:r>
              <a:rPr b="1" i="0" lang="en" sz="1600" u="none" cap="none" strike="noStrike">
                <a:solidFill>
                  <a:srgbClr val="FFB300"/>
                </a:solidFill>
                <a:latin typeface="Geologica"/>
                <a:ea typeface="Geologica"/>
                <a:cs typeface="Geologica"/>
                <a:sym typeface="Geologica"/>
              </a:rPr>
              <a:t>Founder and CEO</a:t>
            </a:r>
            <a:endParaRPr b="1" i="0" sz="1600" u="none" cap="none" strike="noStrike">
              <a:solidFill>
                <a:srgbClr val="FFB300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98" name="Google Shape;298;p27"/>
          <p:cNvSpPr/>
          <p:nvPr/>
        </p:nvSpPr>
        <p:spPr>
          <a:xfrm>
            <a:off x="2529275" y="1260275"/>
            <a:ext cx="5979900" cy="10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noAutofit/>
          </a:bodyPr>
          <a:lstStyle/>
          <a:p>
            <a:pPr indent="-203200" lvl="0" marL="1905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eologica"/>
              <a:buChar char="•"/>
            </a:pP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Seasoned </a:t>
            </a: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VP of engineering and product</a:t>
            </a: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with a proven track record of launching successful AI products </a:t>
            </a:r>
            <a:endParaRPr i="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203200" lvl="0" marL="1905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eologica"/>
              <a:buChar char="•"/>
            </a:pP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Deep technical and product expertise - builds and ships end-to-end</a:t>
            </a:r>
            <a:endParaRPr i="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203200" lvl="0" marL="1905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eologica"/>
              <a:buChar char="•"/>
            </a:pP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Amateur game designer </a:t>
            </a:r>
            <a:endParaRPr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203200" lvl="0" marL="190500" marR="0" rtl="0" algn="l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eologica"/>
              <a:buChar char="•"/>
            </a:pP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MS</a:t>
            </a: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c.</a:t>
            </a: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in </a:t>
            </a: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Machine learning</a:t>
            </a:r>
            <a:r>
              <a:rPr i="0" lang="en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and MBA - uniquely positioned at the intersection of AI technology and business</a:t>
            </a:r>
            <a:endParaRPr i="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299" name="Google Shape;299;p27"/>
          <p:cNvSpPr/>
          <p:nvPr/>
        </p:nvSpPr>
        <p:spPr>
          <a:xfrm>
            <a:off x="0" y="4226100"/>
            <a:ext cx="9144000" cy="917400"/>
          </a:xfrm>
          <a:prstGeom prst="roundRect">
            <a:avLst>
              <a:gd fmla="val 50000" name="adj"/>
            </a:avLst>
          </a:prstGeom>
          <a:solidFill>
            <a:srgbClr val="FF008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7"/>
          <p:cNvSpPr/>
          <p:nvPr/>
        </p:nvSpPr>
        <p:spPr>
          <a:xfrm>
            <a:off x="1952450" y="4313000"/>
            <a:ext cx="6635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lang="en" sz="22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Join the Adventure -</a:t>
            </a:r>
            <a:endParaRPr i="0" sz="2200" u="none" cap="none" strike="noStrike">
              <a:solidFill>
                <a:schemeClr val="dk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2081647" y="4718593"/>
            <a:ext cx="8031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" sz="1900">
                <a:solidFill>
                  <a:srgbClr val="E000B0"/>
                </a:solidFill>
                <a:highlight>
                  <a:schemeClr val="lt1"/>
                </a:highlight>
                <a:latin typeface="Geologica Black"/>
                <a:ea typeface="Geologica Black"/>
                <a:cs typeface="Geologica Black"/>
                <a:sym typeface="Geologica Black"/>
              </a:rPr>
              <a:t> </a:t>
            </a:r>
            <a:r>
              <a:rPr lang="en" sz="1900">
                <a:solidFill>
                  <a:srgbClr val="FF0080"/>
                </a:solidFill>
                <a:highlight>
                  <a:schemeClr val="lt1"/>
                </a:highlight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lang="en" sz="1900">
                <a:solidFill>
                  <a:srgbClr val="FF0080"/>
                </a:solidFill>
                <a:highlight>
                  <a:schemeClr val="lt1"/>
                </a:highlight>
                <a:uFill>
                  <a:noFill/>
                </a:uFill>
                <a:latin typeface="Geologica Black"/>
                <a:ea typeface="Geologica Black"/>
                <a:cs typeface="Geologica Black"/>
                <a:sym typeface="Geologica Black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</a:t>
            </a:r>
            <a:r>
              <a:rPr lang="en" sz="1900">
                <a:solidFill>
                  <a:srgbClr val="E000B0"/>
                </a:solidFill>
                <a:highlight>
                  <a:schemeClr val="lt1"/>
                </a:highlight>
                <a:latin typeface="Geologica Black"/>
                <a:ea typeface="Geologica Black"/>
                <a:cs typeface="Geologica Black"/>
                <a:sym typeface="Geologica Black"/>
              </a:rPr>
              <a:t> </a:t>
            </a:r>
            <a:r>
              <a:rPr lang="en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    </a:t>
            </a:r>
            <a:r>
              <a:rPr b="1" lang="en" sz="1900" u="sng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gadi</a:t>
            </a:r>
            <a:r>
              <a:rPr b="1" i="0" lang="en" sz="1900" u="sng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@conch.ing</a:t>
            </a:r>
            <a:r>
              <a:rPr b="1" i="0" lang="en" sz="1900" u="none" cap="none" strike="noStrike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   </a:t>
            </a:r>
            <a:r>
              <a:rPr b="1" lang="en" sz="1900">
                <a:solidFill>
                  <a:schemeClr val="lt1"/>
                </a:solidFill>
                <a:latin typeface="Geologica"/>
                <a:ea typeface="Geologica"/>
                <a:cs typeface="Geologica"/>
                <a:sym typeface="Geologica"/>
              </a:rPr>
              <a:t>+972548051010</a:t>
            </a:r>
            <a:endParaRPr b="1" i="0" sz="1900" u="none" cap="none" strike="noStrike">
              <a:solidFill>
                <a:schemeClr val="lt1"/>
              </a:solidFill>
              <a:latin typeface="Geologica"/>
              <a:ea typeface="Geologica"/>
              <a:cs typeface="Geologica"/>
              <a:sym typeface="Geologica"/>
            </a:endParaRPr>
          </a:p>
        </p:txBody>
      </p:sp>
      <p:sp>
        <p:nvSpPr>
          <p:cNvPr id="302" name="Google Shape;302;p27"/>
          <p:cNvSpPr/>
          <p:nvPr/>
        </p:nvSpPr>
        <p:spPr>
          <a:xfrm>
            <a:off x="752745" y="4335324"/>
            <a:ext cx="15546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i="0" lang="en" sz="3000" u="none" cap="none" strike="noStrike">
                <a:solidFill>
                  <a:schemeClr val="lt1"/>
                </a:solidFill>
                <a:latin typeface="Kanit Black"/>
                <a:ea typeface="Kanit Black"/>
                <a:cs typeface="Kanit Black"/>
                <a:sym typeface="Kanit Black"/>
              </a:rPr>
              <a:t>CONCH</a:t>
            </a:r>
            <a:endParaRPr i="0" sz="3000" u="none" cap="none" strike="noStrike">
              <a:solidFill>
                <a:schemeClr val="lt1"/>
              </a:solidFill>
              <a:latin typeface="Kanit Black"/>
              <a:ea typeface="Kanit Black"/>
              <a:cs typeface="Kanit Black"/>
              <a:sym typeface="Kanit Black"/>
            </a:endParaRPr>
          </a:p>
        </p:txBody>
      </p:sp>
      <p:sp>
        <p:nvSpPr>
          <p:cNvPr id="303" name="Google Shape;303;p27"/>
          <p:cNvSpPr txBox="1"/>
          <p:nvPr/>
        </p:nvSpPr>
        <p:spPr>
          <a:xfrm>
            <a:off x="48230" y="4635774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S   T   U   D   I   O</a:t>
            </a:r>
            <a:endParaRPr b="1" sz="200"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04" name="Google Shape;304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439" y="4226101"/>
            <a:ext cx="872799" cy="87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