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8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/  INTRODUCTION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interactive training system for Standardized Patients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01 / 12</a:t>
            </a:r>
          </a:p>
        </p:txBody>
      </p:sp>
      <p:sp>
        <p:nvSpPr>
          <p:cNvPr id="9" name="Text 7"/>
          <p:cNvSpPr/>
          <p:nvPr/>
        </p:nvSpPr>
        <p:spPr>
          <a:xfrm>
            <a:off x="612648" y="2084832"/>
            <a:ext cx="4882896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to advance human-based clinical communication training through structured, repeatable rehearsal.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30936" y="4041648"/>
            <a:ext cx="82296" cy="82296"/>
          </a:xfrm>
          <a:prstGeom prst="roundRect">
            <a:avLst>
              <a:gd name="adj" fmla="val 44444"/>
            </a:avLst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3913632"/>
            <a:ext cx="4608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Case-based practice for professional SP performance.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0936" y="4882896"/>
            <a:ext cx="82296" cy="82296"/>
          </a:xfrm>
          <a:prstGeom prst="roundRect">
            <a:avLst>
              <a:gd name="adj" fmla="val 44444"/>
            </a:avLst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68680" y="4754880"/>
            <a:ext cx="45628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Focused on dialogue, prosody, responsiveness and delivery.</a:t>
            </a:r>
            <a:endParaRPr lang="en-US" sz="1600" dirty="0"/>
          </a:p>
        </p:txBody>
      </p:sp>
      <p:pic>
        <p:nvPicPr>
          <p:cNvPr id="14" name="Image 0" descr="/mnt/data/ייעוץ רפואי מקוון בסלון уютный(1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7568" y="1975104"/>
            <a:ext cx="5879592" cy="3593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/  TRAINING CHALLENGE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Case Knowledge to Performance Readiness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Effective SP performance depends on three interconnected competencies.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02 / 12</a:t>
            </a:r>
          </a:p>
        </p:txBody>
      </p:sp>
      <p:sp>
        <p:nvSpPr>
          <p:cNvPr id="9" name="Shape 7"/>
          <p:cNvSpPr/>
          <p:nvPr/>
        </p:nvSpPr>
        <p:spPr>
          <a:xfrm>
            <a:off x="612648" y="2487168"/>
            <a:ext cx="3547872" cy="2468880"/>
          </a:xfrm>
          <a:prstGeom prst="roundRect">
            <a:avLst>
              <a:gd name="adj" fmla="val 4444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86968" y="276148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300" b="1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886968" y="331012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Consistency &amp; Case Fidelity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86968" y="4005072"/>
            <a:ext cx="29992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Accuracy across SP cases, scripts, character profiles and scenario requirements.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416552" y="2487168"/>
            <a:ext cx="3547872" cy="2468880"/>
          </a:xfrm>
          <a:prstGeom prst="roundRect">
            <a:avLst>
              <a:gd name="adj" fmla="val 4444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690872" y="276148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300" b="1" dirty="0">
                <a:solidFill>
                  <a:srgbClr val="B7D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690872" y="331012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Flexibility &amp; Emotional Performance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90872" y="4005072"/>
            <a:ext cx="29992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Adapting to varied physician behaviors, emotional shifts, interruptions and conversational dynamics.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220456" y="2487168"/>
            <a:ext cx="3547872" cy="2468880"/>
          </a:xfrm>
          <a:prstGeom prst="roundRect">
            <a:avLst>
              <a:gd name="adj" fmla="val 4444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94776" y="276148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300" b="1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8494776" y="331012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Procedural &amp; Conversational Accuracy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494776" y="4005072"/>
            <a:ext cx="29992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Following scenario phases and responding correctly to transitions and clinical communication cues.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22376" y="5404104"/>
            <a:ext cx="10881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b="1" dirty="0">
                <a:solidFill>
                  <a:srgbClr val="B7D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encounters enable systematic development — beyond memorization or isolated rehearsal.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8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/  TRAINING METHOD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Case. Multiple Physician Behaviors.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variation creates repeated, comparable opportunities to practice.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B9D0C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03 / 12</a:t>
            </a:r>
          </a:p>
        </p:txBody>
      </p:sp>
      <p:sp>
        <p:nvSpPr>
          <p:cNvPr id="9" name="Shape 7"/>
          <p:cNvSpPr/>
          <p:nvPr/>
        </p:nvSpPr>
        <p:spPr>
          <a:xfrm>
            <a:off x="640080" y="2304288"/>
            <a:ext cx="2688336" cy="2103120"/>
          </a:xfrm>
          <a:prstGeom prst="roundRect">
            <a:avLst>
              <a:gd name="adj" fmla="val 5217"/>
            </a:avLst>
          </a:prstGeom>
          <a:solidFill>
            <a:srgbClr val="FAF3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59536" y="2569464"/>
            <a:ext cx="566928" cy="566928"/>
          </a:xfrm>
          <a:prstGeom prst="roundRect">
            <a:avLst>
              <a:gd name="adj" fmla="val 48387"/>
            </a:avLst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14400" y="2660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50392" y="3337560"/>
            <a:ext cx="21945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Supportive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50392" y="380390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Patient, attentive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47872" y="2304288"/>
            <a:ext cx="2688336" cy="2103120"/>
          </a:xfrm>
          <a:prstGeom prst="roundRect">
            <a:avLst>
              <a:gd name="adj" fmla="val 5217"/>
            </a:avLst>
          </a:prstGeom>
          <a:solidFill>
            <a:srgbClr val="E2D2C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767328" y="2569464"/>
            <a:ext cx="566928" cy="566928"/>
          </a:xfrm>
          <a:prstGeom prst="roundRect">
            <a:avLst>
              <a:gd name="adj" fmla="val 48387"/>
            </a:avLst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3822192" y="2660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758184" y="3337560"/>
            <a:ext cx="21945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Rushed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758184" y="380390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Short, interruptive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455664" y="2304288"/>
            <a:ext cx="2688336" cy="2103120"/>
          </a:xfrm>
          <a:prstGeom prst="roundRect">
            <a:avLst>
              <a:gd name="adj" fmla="val 5217"/>
            </a:avLst>
          </a:prstGeom>
          <a:solidFill>
            <a:srgbClr val="FAF3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675120" y="2569464"/>
            <a:ext cx="566928" cy="566928"/>
          </a:xfrm>
          <a:prstGeom prst="roundRect">
            <a:avLst>
              <a:gd name="adj" fmla="val 48387"/>
            </a:avLst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729984" y="2660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665976" y="3337560"/>
            <a:ext cx="21945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Uncertain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665976" y="380390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Hesitant, inconsistent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9363456" y="2304288"/>
            <a:ext cx="2688336" cy="2103120"/>
          </a:xfrm>
          <a:prstGeom prst="roundRect">
            <a:avLst>
              <a:gd name="adj" fmla="val 5217"/>
            </a:avLst>
          </a:prstGeom>
          <a:solidFill>
            <a:srgbClr val="E2D2C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9582912" y="2569464"/>
            <a:ext cx="566928" cy="566928"/>
          </a:xfrm>
          <a:prstGeom prst="roundRect">
            <a:avLst>
              <a:gd name="adj" fmla="val 48387"/>
            </a:avLst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637776" y="2660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573768" y="3337560"/>
            <a:ext cx="21945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Challenging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9573768" y="380390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Skeptical, confrontational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58368" y="4892040"/>
            <a:ext cx="10844784" cy="822960"/>
          </a:xfrm>
          <a:prstGeom prst="roundRect">
            <a:avLst>
              <a:gd name="adj" fmla="val 11111"/>
            </a:avLst>
          </a:prstGeom>
          <a:solidFill>
            <a:srgbClr val="1E4236"/>
          </a:solidFill>
          <a:ln w="12700">
            <a:solidFill>
              <a:srgbClr val="1E4236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78408" y="5111496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SP Case  +  different scripted physician behaviors  +  event-specific feedback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/  INTERACTION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Conversation First. Three Simple Controls.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SP acts naturally; keyboard cues communicate non-verbal states that audio cannot reliably infer.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04 / 12</a:t>
            </a:r>
          </a:p>
        </p:txBody>
      </p:sp>
      <p:sp>
        <p:nvSpPr>
          <p:cNvPr id="9" name="Shape 7"/>
          <p:cNvSpPr/>
          <p:nvPr/>
        </p:nvSpPr>
        <p:spPr>
          <a:xfrm>
            <a:off x="685800" y="2459736"/>
            <a:ext cx="3547872" cy="2606040"/>
          </a:xfrm>
          <a:prstGeom prst="roundRect">
            <a:avLst>
              <a:gd name="adj" fmla="val 4211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14984" y="2779776"/>
            <a:ext cx="987552" cy="941832"/>
          </a:xfrm>
          <a:prstGeom prst="roundRect">
            <a:avLst>
              <a:gd name="adj" fmla="val 12621"/>
            </a:avLst>
          </a:prstGeom>
          <a:solidFill>
            <a:srgbClr val="EAF2E9"/>
          </a:solidFill>
          <a:ln w="12700">
            <a:solidFill>
              <a:srgbClr val="EAF2E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033272" y="2834640"/>
            <a:ext cx="9601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42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4200" dirty="0"/>
          </a:p>
        </p:txBody>
      </p:sp>
      <p:sp>
        <p:nvSpPr>
          <p:cNvPr id="12" name="Text 10"/>
          <p:cNvSpPr/>
          <p:nvPr/>
        </p:nvSpPr>
        <p:spPr>
          <a:xfrm>
            <a:off x="1005840" y="3968496"/>
            <a:ext cx="2880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AWAY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005840" y="4389120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Averted gaze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35424" y="2459736"/>
            <a:ext cx="3547872" cy="2606040"/>
          </a:xfrm>
          <a:prstGeom prst="roundRect">
            <a:avLst>
              <a:gd name="adj" fmla="val 4211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864608" y="2779776"/>
            <a:ext cx="987552" cy="941832"/>
          </a:xfrm>
          <a:prstGeom prst="roundRect">
            <a:avLst>
              <a:gd name="adj" fmla="val 12621"/>
            </a:avLst>
          </a:prstGeom>
          <a:solidFill>
            <a:srgbClr val="EAF2E9"/>
          </a:solidFill>
          <a:ln w="12700">
            <a:solidFill>
              <a:srgbClr val="EAF2E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882896" y="2834640"/>
            <a:ext cx="9601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42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</a:t>
            </a:r>
            <a:endParaRPr lang="en-US" sz="4200" dirty="0"/>
          </a:p>
        </p:txBody>
      </p:sp>
      <p:sp>
        <p:nvSpPr>
          <p:cNvPr id="17" name="Text 15"/>
          <p:cNvSpPr/>
          <p:nvPr/>
        </p:nvSpPr>
        <p:spPr>
          <a:xfrm>
            <a:off x="4855464" y="3968496"/>
            <a:ext cx="2880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EYE CONTACT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4855464" y="4389120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 engagement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385048" y="2459736"/>
            <a:ext cx="3547872" cy="2606040"/>
          </a:xfrm>
          <a:prstGeom prst="roundRect">
            <a:avLst>
              <a:gd name="adj" fmla="val 4211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714232" y="2779776"/>
            <a:ext cx="987552" cy="941832"/>
          </a:xfrm>
          <a:prstGeom prst="roundRect">
            <a:avLst>
              <a:gd name="adj" fmla="val 12621"/>
            </a:avLst>
          </a:prstGeom>
          <a:solidFill>
            <a:srgbClr val="EAF2E9"/>
          </a:solidFill>
          <a:ln w="12700">
            <a:solidFill>
              <a:srgbClr val="EAF2E9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732520" y="2834640"/>
            <a:ext cx="9601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42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8705088" y="3968496"/>
            <a:ext cx="2880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OVERWHELMED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705088" y="4389120"/>
            <a:ext cx="28529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Shock / unable to respond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9808" y="5522976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dirty="0">
                <a:solidFill>
                  <a:srgbClr val="B7D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Speech and prosody are sensed automatically. The keys supply a small set of explicit acting cues.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A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/  PERFORMANCE FEEDBACK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Specific Events. Actionable Feedback.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session review tied to the SP script, scenario phases and expected responses — not a generic score.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B9D0C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05 / 12</a:t>
            </a:r>
          </a:p>
        </p:txBody>
      </p:sp>
      <p:sp>
        <p:nvSpPr>
          <p:cNvPr id="9" name="Shape 7"/>
          <p:cNvSpPr/>
          <p:nvPr/>
        </p:nvSpPr>
        <p:spPr>
          <a:xfrm>
            <a:off x="658368" y="2167128"/>
            <a:ext cx="10863072" cy="1069848"/>
          </a:xfrm>
          <a:prstGeom prst="roundRect">
            <a:avLst>
              <a:gd name="adj" fmla="val 6838"/>
            </a:avLst>
          </a:prstGeom>
          <a:solidFill>
            <a:srgbClr val="F9F3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58368" y="2167128"/>
            <a:ext cx="118872" cy="1069848"/>
          </a:xfrm>
          <a:prstGeom prst="rect">
            <a:avLst/>
          </a:prstGeom>
          <a:solidFill>
            <a:srgbClr val="F3C08C"/>
          </a:solidFill>
          <a:ln w="12700">
            <a:solidFill>
              <a:srgbClr val="F3C08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960120" y="2313432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03:42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975104" y="2304288"/>
            <a:ext cx="30175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FIDELITY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54296" y="2286000"/>
            <a:ext cx="6492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4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medical-history detail omitted.</a:t>
            </a:r>
            <a:endParaRPr lang="en-US" sz="1440" dirty="0"/>
          </a:p>
        </p:txBody>
      </p:sp>
      <p:sp>
        <p:nvSpPr>
          <p:cNvPr id="14" name="Text 12"/>
          <p:cNvSpPr/>
          <p:nvPr/>
        </p:nvSpPr>
        <p:spPr>
          <a:xfrm>
            <a:off x="4654296" y="2752344"/>
            <a:ext cx="6373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6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relevant script section.</a:t>
            </a:r>
            <a:endParaRPr lang="en-US" sz="1260" dirty="0"/>
          </a:p>
        </p:txBody>
      </p:sp>
      <p:sp>
        <p:nvSpPr>
          <p:cNvPr id="15" name="Shape 13"/>
          <p:cNvSpPr/>
          <p:nvPr/>
        </p:nvSpPr>
        <p:spPr>
          <a:xfrm>
            <a:off x="658368" y="3410712"/>
            <a:ext cx="10863072" cy="1069848"/>
          </a:xfrm>
          <a:prstGeom prst="roundRect">
            <a:avLst>
              <a:gd name="adj" fmla="val 6838"/>
            </a:avLst>
          </a:prstGeom>
          <a:solidFill>
            <a:srgbClr val="F9F3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58368" y="3410712"/>
            <a:ext cx="118872" cy="1069848"/>
          </a:xfrm>
          <a:prstGeom prst="rect">
            <a:avLst/>
          </a:prstGeom>
          <a:solidFill>
            <a:srgbClr val="F2AFA5"/>
          </a:solidFill>
          <a:ln w="12700">
            <a:solidFill>
              <a:srgbClr val="F2AFA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60120" y="3557016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06:15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975104" y="3547872"/>
            <a:ext cx="30175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MISSED RESPONSE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654296" y="3529584"/>
            <a:ext cx="6492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4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Physician interrupts; defined non-verbal cue not signaled.</a:t>
            </a:r>
            <a:endParaRPr lang="en-US" sz="1440" dirty="0"/>
          </a:p>
        </p:txBody>
      </p:sp>
      <p:sp>
        <p:nvSpPr>
          <p:cNvPr id="20" name="Text 18"/>
          <p:cNvSpPr/>
          <p:nvPr/>
        </p:nvSpPr>
        <p:spPr>
          <a:xfrm>
            <a:off x="4654296" y="3995928"/>
            <a:ext cx="6373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6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cue: look away (case-defined).</a:t>
            </a:r>
            <a:endParaRPr lang="en-US" sz="1260" dirty="0"/>
          </a:p>
        </p:txBody>
      </p:sp>
      <p:sp>
        <p:nvSpPr>
          <p:cNvPr id="21" name="Shape 19"/>
          <p:cNvSpPr/>
          <p:nvPr/>
        </p:nvSpPr>
        <p:spPr>
          <a:xfrm>
            <a:off x="658368" y="4654296"/>
            <a:ext cx="10863072" cy="1069848"/>
          </a:xfrm>
          <a:prstGeom prst="roundRect">
            <a:avLst>
              <a:gd name="adj" fmla="val 6838"/>
            </a:avLst>
          </a:prstGeom>
          <a:solidFill>
            <a:srgbClr val="F9F3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58368" y="4654296"/>
            <a:ext cx="118872" cy="1069848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960120" y="4800600"/>
            <a:ext cx="9326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08:27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975104" y="4791456"/>
            <a:ext cx="30175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EMOTIONAL TRANSITION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654296" y="4773168"/>
            <a:ext cx="6492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4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Overwhelmed response signaled after difficult disclosure.</a:t>
            </a:r>
            <a:endParaRPr lang="en-US" sz="1440" dirty="0"/>
          </a:p>
        </p:txBody>
      </p:sp>
      <p:sp>
        <p:nvSpPr>
          <p:cNvPr id="26" name="Text 24"/>
          <p:cNvSpPr/>
          <p:nvPr/>
        </p:nvSpPr>
        <p:spPr>
          <a:xfrm>
            <a:off x="4654296" y="5239512"/>
            <a:ext cx="6373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6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response detected.</a:t>
            </a:r>
            <a:endParaRPr lang="en-US" sz="1260" dirty="0"/>
          </a:p>
        </p:txBody>
      </p:sp>
      <p:sp>
        <p:nvSpPr>
          <p:cNvPr id="27" name="Text 25"/>
          <p:cNvSpPr/>
          <p:nvPr/>
        </p:nvSpPr>
        <p:spPr>
          <a:xfrm>
            <a:off x="786384" y="6108192"/>
            <a:ext cx="10652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Time-stamped examples shown for illustration; triggers and criteria are defined by the simulation manager.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 /  CUSTOM MIDDLEWARE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Sensum Ear Engine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Real-time acoustic analysis extends what speech recognition alone can support.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06 / 12</a:t>
            </a:r>
          </a:p>
        </p:txBody>
      </p:sp>
      <p:sp>
        <p:nvSpPr>
          <p:cNvPr id="9" name="Shape 7"/>
          <p:cNvSpPr/>
          <p:nvPr/>
        </p:nvSpPr>
        <p:spPr>
          <a:xfrm>
            <a:off x="658368" y="2249424"/>
            <a:ext cx="3182112" cy="2203704"/>
          </a:xfrm>
          <a:prstGeom prst="roundRect">
            <a:avLst>
              <a:gd name="adj" fmla="val 4979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60120" y="2569464"/>
            <a:ext cx="210312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900" b="1" dirty="0">
                <a:solidFill>
                  <a:srgbClr val="7CAC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ASR</a:t>
            </a:r>
            <a:endParaRPr lang="en-US" sz="2900" dirty="0"/>
          </a:p>
        </p:txBody>
      </p:sp>
      <p:sp>
        <p:nvSpPr>
          <p:cNvPr id="11" name="Text 9"/>
          <p:cNvSpPr/>
          <p:nvPr/>
        </p:nvSpPr>
        <p:spPr>
          <a:xfrm>
            <a:off x="960120" y="3282696"/>
            <a:ext cx="25603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Replaceable recognition backend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050792" y="2249424"/>
            <a:ext cx="3648456" cy="2203704"/>
          </a:xfrm>
          <a:prstGeom prst="roundRect">
            <a:avLst>
              <a:gd name="adj" fmla="val 4979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334256" y="2569464"/>
            <a:ext cx="308152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500" b="1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PROSODIC DSP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4334256" y="3264408"/>
            <a:ext cx="30358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5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Speech activity, pitch, timbre, phrasing, pauses and interruptions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918704" y="2249424"/>
            <a:ext cx="3621024" cy="2203704"/>
          </a:xfrm>
          <a:prstGeom prst="roundRect">
            <a:avLst>
              <a:gd name="adj" fmla="val 4979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229600" y="2578608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300" b="1" dirty="0">
                <a:solidFill>
                  <a:srgbClr val="B7DB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INTERPRETATION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229600" y="3255264"/>
            <a:ext cx="298094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500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Interaction control and musical-dramaturgical performance analysis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76656" y="4882896"/>
            <a:ext cx="10835640" cy="1005840"/>
          </a:xfrm>
          <a:prstGeom prst="roundRect">
            <a:avLst>
              <a:gd name="adj" fmla="val 10000"/>
            </a:avLst>
          </a:prstGeom>
          <a:solidFill>
            <a:srgbClr val="DCECE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78408" y="5093208"/>
            <a:ext cx="101772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DSP detects conversational cues before complete transcription — enabling more responsive turn-taking and interruption handling.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 /  PRODUCTION 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Tools. One Reusable Production System.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Dedicated middleware separates content creation, animation, orchestration and speech analysis.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B9D0C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07 / 12</a:t>
            </a:r>
          </a:p>
        </p:txBody>
      </p:sp>
      <p:sp>
        <p:nvSpPr>
          <p:cNvPr id="9" name="Shape 7"/>
          <p:cNvSpPr/>
          <p:nvPr/>
        </p:nvSpPr>
        <p:spPr>
          <a:xfrm>
            <a:off x="704088" y="2167128"/>
            <a:ext cx="5413248" cy="1307592"/>
          </a:xfrm>
          <a:prstGeom prst="roundRect">
            <a:avLst>
              <a:gd name="adj" fmla="val 699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14400" y="2414016"/>
            <a:ext cx="73152" cy="758952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61288" y="2340864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SPRITE STUDIO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161288" y="2761488"/>
            <a:ext cx="456285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3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selection, cropping, positioning, sprite-sequence export</a:t>
            </a:r>
            <a:endParaRPr lang="en-US" sz="1330" dirty="0"/>
          </a:p>
        </p:txBody>
      </p:sp>
      <p:sp>
        <p:nvSpPr>
          <p:cNvPr id="13" name="Shape 11"/>
          <p:cNvSpPr/>
          <p:nvPr/>
        </p:nvSpPr>
        <p:spPr>
          <a:xfrm>
            <a:off x="6355080" y="2167128"/>
            <a:ext cx="5413248" cy="1307592"/>
          </a:xfrm>
          <a:prstGeom prst="roundRect">
            <a:avLst>
              <a:gd name="adj" fmla="val 6993"/>
            </a:avLst>
          </a:prstGeom>
          <a:solidFill>
            <a:srgbClr val="DCECE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565392" y="2414016"/>
            <a:ext cx="73152" cy="758952"/>
          </a:xfrm>
          <a:prstGeom prst="rect">
            <a:avLst/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812280" y="2340864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LIPSYNC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812280" y="2761488"/>
            <a:ext cx="456285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3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Viseme mapping, audio timing and speech-driven animation</a:t>
            </a:r>
            <a:endParaRPr lang="en-US" sz="1330" dirty="0"/>
          </a:p>
        </p:txBody>
      </p:sp>
      <p:sp>
        <p:nvSpPr>
          <p:cNvPr id="17" name="Shape 15"/>
          <p:cNvSpPr/>
          <p:nvPr/>
        </p:nvSpPr>
        <p:spPr>
          <a:xfrm>
            <a:off x="704088" y="3666744"/>
            <a:ext cx="5413248" cy="1307592"/>
          </a:xfrm>
          <a:prstGeom prst="roundRect">
            <a:avLst>
              <a:gd name="adj" fmla="val 6993"/>
            </a:avLst>
          </a:prstGeom>
          <a:solidFill>
            <a:srgbClr val="DCECE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14400" y="3913632"/>
            <a:ext cx="73152" cy="758952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161288" y="38404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STAGE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161288" y="4261104"/>
            <a:ext cx="456285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3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layers, channels, behavior rules and scene timing</a:t>
            </a:r>
            <a:endParaRPr lang="en-US" sz="1330" dirty="0"/>
          </a:p>
        </p:txBody>
      </p:sp>
      <p:sp>
        <p:nvSpPr>
          <p:cNvPr id="21" name="Shape 19"/>
          <p:cNvSpPr/>
          <p:nvPr/>
        </p:nvSpPr>
        <p:spPr>
          <a:xfrm>
            <a:off x="6355080" y="3666744"/>
            <a:ext cx="5413248" cy="1307592"/>
          </a:xfrm>
          <a:prstGeom prst="roundRect">
            <a:avLst>
              <a:gd name="adj" fmla="val 699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565392" y="3913632"/>
            <a:ext cx="73152" cy="758952"/>
          </a:xfrm>
          <a:prstGeom prst="rect">
            <a:avLst/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812280" y="3840480"/>
            <a:ext cx="4617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 ENGINE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812280" y="4261104"/>
            <a:ext cx="456285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33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Modular ASR, prosodic DSP and real-time interaction signals</a:t>
            </a:r>
            <a:endParaRPr lang="en-US" sz="1330" dirty="0"/>
          </a:p>
        </p:txBody>
      </p:sp>
      <p:sp>
        <p:nvSpPr>
          <p:cNvPr id="25" name="Text 23"/>
          <p:cNvSpPr/>
          <p:nvPr/>
        </p:nvSpPr>
        <p:spPr>
          <a:xfrm>
            <a:off x="758952" y="5669280"/>
            <a:ext cx="10607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Reusable assets and modular components reduce rework when producing new scenarios.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 /  PRODUCTION &amp; ECONOMICS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AI-First Production. Local-First Operation.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architecture designed to reduce creation time, production expense and operating costs.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08 / 12</a:t>
            </a:r>
          </a:p>
        </p:txBody>
      </p:sp>
      <p:sp>
        <p:nvSpPr>
          <p:cNvPr id="9" name="Shape 7"/>
          <p:cNvSpPr/>
          <p:nvPr/>
        </p:nvSpPr>
        <p:spPr>
          <a:xfrm>
            <a:off x="722376" y="2185416"/>
            <a:ext cx="10762488" cy="1069848"/>
          </a:xfrm>
          <a:prstGeom prst="roundRect">
            <a:avLst>
              <a:gd name="adj" fmla="val 10256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96112" y="2404872"/>
            <a:ext cx="109728" cy="585216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52144" y="2322576"/>
            <a:ext cx="101772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FASTER CONTENT CREATION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152144" y="2679192"/>
            <a:ext cx="10177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AI-generated video / voice → curated sprites and synced audio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22376" y="3410712"/>
            <a:ext cx="10762488" cy="1069848"/>
          </a:xfrm>
          <a:prstGeom prst="roundRect">
            <a:avLst>
              <a:gd name="adj" fmla="val 10256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96112" y="3630168"/>
            <a:ext cx="109728" cy="585216"/>
          </a:xfrm>
          <a:prstGeom prst="rect">
            <a:avLst/>
          </a:prstGeom>
          <a:solidFill>
            <a:srgbClr val="B7DBA3"/>
          </a:solidFill>
          <a:ln w="12700">
            <a:solidFill>
              <a:srgbClr val="B7DBA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152144" y="3547872"/>
            <a:ext cx="101772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PRODUCTION EXPENSE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152144" y="3904488"/>
            <a:ext cx="10177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Reusable assets; fewer repeated video generations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722376" y="4636008"/>
            <a:ext cx="10762488" cy="1069848"/>
          </a:xfrm>
          <a:prstGeom prst="roundRect">
            <a:avLst>
              <a:gd name="adj" fmla="val 10256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96112" y="4855464"/>
            <a:ext cx="109728" cy="585216"/>
          </a:xfrm>
          <a:prstGeom prst="rect">
            <a:avLst/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152144" y="4773168"/>
            <a:ext cx="1017727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RUNTIME COST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152144" y="5129784"/>
            <a:ext cx="10177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processing reduces pay-per-interaction dependence</a:t>
            </a:r>
            <a:endParaRPr lang="en-US" sz="1220" dirty="0"/>
          </a:p>
        </p:txBody>
      </p:sp>
      <p:sp>
        <p:nvSpPr>
          <p:cNvPr id="21" name="Shape 19"/>
          <p:cNvSpPr/>
          <p:nvPr/>
        </p:nvSpPr>
        <p:spPr>
          <a:xfrm>
            <a:off x="758952" y="6016752"/>
            <a:ext cx="10689336" cy="109728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 /  SIMULATION MANAGEMENT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Manager Directs. The System Assists.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future-facing scenario-authoring workflow for non-game-developer simulation professionals.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B9D0C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09 / 12</a:t>
            </a:r>
          </a:p>
        </p:txBody>
      </p:sp>
      <p:sp>
        <p:nvSpPr>
          <p:cNvPr id="9" name="Shape 7"/>
          <p:cNvSpPr/>
          <p:nvPr/>
        </p:nvSpPr>
        <p:spPr>
          <a:xfrm>
            <a:off x="758952" y="2441448"/>
            <a:ext cx="3593592" cy="2340864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33272" y="2724912"/>
            <a:ext cx="722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700" b="1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1033272" y="3328416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33272" y="3794760"/>
            <a:ext cx="29260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Case materials, physician styles, trigger events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99432" y="2441448"/>
            <a:ext cx="3593592" cy="2340864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873752" y="2724912"/>
            <a:ext cx="722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700" b="1" dirty="0">
                <a:solidFill>
                  <a:srgbClr val="7CAC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4873752" y="3328416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873752" y="3794760"/>
            <a:ext cx="29260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Scenario transitions, expected SP responses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439912" y="2441448"/>
            <a:ext cx="3593592" cy="2340864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714232" y="2724912"/>
            <a:ext cx="722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700" b="1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8714232" y="3328416"/>
            <a:ext cx="2834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714232" y="3794760"/>
            <a:ext cx="29260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Time-stamped events, performance patterns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86384" y="5340096"/>
            <a:ext cx="10698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900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manager sets case logic and assessment criteria; software supports rehearsal, monitoring and iteration.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3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100" b="1" spc="110" kern="0" dirty="0">
                <a:solidFill>
                  <a:srgbClr val="5DCEC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 /  RESEARCH &amp; METHODOLOGY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Research-Enabled Training Infrastructure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and repeatable interactions can support empirical investigation of SP training methods.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4B7264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10 / 12</a:t>
            </a:r>
          </a:p>
        </p:txBody>
      </p:sp>
      <p:sp>
        <p:nvSpPr>
          <p:cNvPr id="9" name="Shape 7"/>
          <p:cNvSpPr/>
          <p:nvPr/>
        </p:nvSpPr>
        <p:spPr>
          <a:xfrm>
            <a:off x="731520" y="2139696"/>
            <a:ext cx="10735056" cy="1069848"/>
          </a:xfrm>
          <a:prstGeom prst="roundRect">
            <a:avLst>
              <a:gd name="adj" fmla="val 10256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05256" y="2359152"/>
            <a:ext cx="109728" cy="585216"/>
          </a:xfrm>
          <a:prstGeom prst="rect">
            <a:avLst/>
          </a:prstGeom>
          <a:solidFill>
            <a:srgbClr val="5DCEC1"/>
          </a:solidFill>
          <a:ln w="12700">
            <a:solidFill>
              <a:srgbClr val="5DCEC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1161288" y="2276856"/>
            <a:ext cx="101498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STRUCTURED DATA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161288" y="2633472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Dialogue content, prosody, timing, scripted cues and scenario progress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31520" y="3374136"/>
            <a:ext cx="10735056" cy="1069848"/>
          </a:xfrm>
          <a:prstGeom prst="roundRect">
            <a:avLst>
              <a:gd name="adj" fmla="val 10256"/>
            </a:avLst>
          </a:prstGeom>
          <a:solidFill>
            <a:srgbClr val="2A584D"/>
          </a:solidFill>
          <a:ln w="12700">
            <a:solidFill>
              <a:srgbClr val="2A584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905256" y="3593592"/>
            <a:ext cx="109728" cy="585216"/>
          </a:xfrm>
          <a:prstGeom prst="rect">
            <a:avLst/>
          </a:prstGeom>
          <a:solidFill>
            <a:srgbClr val="B7DBA3"/>
          </a:solidFill>
          <a:ln w="12700">
            <a:solidFill>
              <a:srgbClr val="B7DBA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161288" y="3511296"/>
            <a:ext cx="101498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CONDITIONS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161288" y="3867912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repeat encounters and deliberately varied physician behaviors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731520" y="4608576"/>
            <a:ext cx="10735056" cy="1069848"/>
          </a:xfrm>
          <a:prstGeom prst="roundRect">
            <a:avLst>
              <a:gd name="adj" fmla="val 10256"/>
            </a:avLst>
          </a:prstGeom>
          <a:solidFill>
            <a:srgbClr val="22483E"/>
          </a:solidFill>
          <a:ln w="12700">
            <a:solidFill>
              <a:srgbClr val="22483E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05256" y="4828032"/>
            <a:ext cx="109728" cy="585216"/>
          </a:xfrm>
          <a:prstGeom prst="rect">
            <a:avLst/>
          </a:prstGeom>
          <a:solidFill>
            <a:srgbClr val="7CACCB"/>
          </a:solidFill>
          <a:ln w="12700">
            <a:solidFill>
              <a:srgbClr val="7CACC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161288" y="4745736"/>
            <a:ext cx="101498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700" b="1" dirty="0">
                <a:solidFill>
                  <a:srgbClr val="F8FB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DEVELOPMENT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161288" y="5102352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220" dirty="0">
                <a:solidFill>
                  <a:srgbClr val="C8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and refine SP rehearsal methods using observable outcomes</a:t>
            </a:r>
            <a:endParaRPr lang="en-US" sz="1220" dirty="0"/>
          </a:p>
        </p:txBody>
      </p:sp>
      <p:sp>
        <p:nvSpPr>
          <p:cNvPr id="21" name="Text 19"/>
          <p:cNvSpPr/>
          <p:nvPr/>
        </p:nvSpPr>
        <p:spPr>
          <a:xfrm>
            <a:off x="758952" y="5989320"/>
            <a:ext cx="10744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 sz="1400"/>
            </a:pPr>
            <a:r>
              <a:t>Research use requires consent, privacy safeguards, outcome measures and validation of assessment criteria.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12  /  FURTHER APPLICATIONS</a:t>
            </a:r>
          </a:p>
        </p:txBody>
      </p:sp>
      <p:sp>
        <p:nvSpPr>
          <p:cNvPr id="3" name="Text 1"/>
          <p:cNvSpPr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7000"/>
              </a:lnSpc>
              <a:buNone/>
            </a:pPr>
            <a:r>
              <a:rPr lang="en-US" sz="1000" b="1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841248"/>
            <a:ext cx="110185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31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Infrastructure. Multiple Simulation Formats.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12648" y="1572768"/>
            <a:ext cx="106984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 is the current application; the broader platform supports other training formats.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" y="6483096"/>
            <a:ext cx="11000232" cy="0"/>
          </a:xfrm>
          <a:prstGeom prst="line">
            <a:avLst/>
          </a:prstGeom>
          <a:noFill/>
          <a:ln w="10160">
            <a:solidFill>
              <a:srgbClr val="B9D0C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03504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85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REI SHANI  ·  CONCEPT PRESENTATION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12 / 12</a:t>
            </a:r>
          </a:p>
        </p:txBody>
      </p:sp>
      <p:sp>
        <p:nvSpPr>
          <p:cNvPr id="9" name="Shape 7"/>
          <p:cNvSpPr/>
          <p:nvPr/>
        </p:nvSpPr>
        <p:spPr>
          <a:xfrm>
            <a:off x="713232" y="2304288"/>
            <a:ext cx="5212080" cy="2697480"/>
          </a:xfrm>
          <a:prstGeom prst="roundRect">
            <a:avLst>
              <a:gd name="adj" fmla="val 440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05840" y="2651760"/>
            <a:ext cx="459943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2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 THE TRAINER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05840" y="3364992"/>
            <a:ext cx="45171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SP rehearsals with interactive virtual physicians, scenario-specific feedback and repeatable practice.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163056" y="2304288"/>
            <a:ext cx="5321808" cy="2697480"/>
          </a:xfrm>
          <a:prstGeom prst="roundRect">
            <a:avLst>
              <a:gd name="adj" fmla="val 4407"/>
            </a:avLst>
          </a:prstGeom>
          <a:solidFill>
            <a:srgbClr val="DCECE3"/>
          </a:solidFill>
          <a:ln w="12700">
            <a:solidFill>
              <a:srgbClr val="DCECE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73952" y="2651760"/>
            <a:ext cx="4608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2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FUTURE: TEAM SIMULATION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473952" y="3364992"/>
            <a:ext cx="45171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dirty="0">
                <a:solidFill>
                  <a:srgbClr val="5474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Co-present emergency teams using mobile controls to influence a shared scenario on a central display.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77240" y="54406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800" b="1" dirty="0">
                <a:solidFill>
                  <a:srgbClr val="1E42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foundation: reusable visuals, scenario logic, interaction systems and economical production.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7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320040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6D4BC"/>
                </a:solidFill>
                <a:latin typeface="Aptos"/>
              </a:defRPr>
            </a:pPr>
            <a:r>
              <a:t>11  /  RESEARCH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29800" y="338328"/>
            <a:ext cx="1737360" cy="274320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000" b="1">
                <a:solidFill>
                  <a:srgbClr val="B5D1C4"/>
                </a:solidFill>
                <a:latin typeface="Aptos"/>
              </a:defRPr>
            </a:pPr>
            <a:r>
              <a:t>TRAIN THE TRAINER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59536"/>
            <a:ext cx="10972800" cy="658368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3200" b="1">
                <a:solidFill>
                  <a:srgbClr val="F4F2E8"/>
                </a:solidFill>
                <a:latin typeface="Aptos"/>
              </a:defRPr>
            </a:pPr>
            <a:r>
              <a:t>The Research Gap Is Documented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554480"/>
            <a:ext cx="10972800" cy="43891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700" b="0">
                <a:solidFill>
                  <a:srgbClr val="B7D1C5"/>
                </a:solidFill>
                <a:latin typeface="Aptos"/>
              </a:defRPr>
            </a:pPr>
            <a:r>
              <a:t>Evidence from SP education identifies unmet needs in training and assessment.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2103120"/>
            <a:ext cx="10826496" cy="1060704"/>
          </a:xfrm>
          <a:prstGeom prst="roundRect">
            <a:avLst/>
          </a:prstGeom>
          <a:solidFill>
            <a:srgbClr val="244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088" y="2258568"/>
            <a:ext cx="68580" cy="731520"/>
          </a:xfrm>
          <a:prstGeom prst="rect">
            <a:avLst/>
          </a:prstGeom>
          <a:solidFill>
            <a:srgbClr val="E7A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221991"/>
            <a:ext cx="3017520" cy="21031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CCEB9"/>
                </a:solidFill>
                <a:latin typeface="Aptos"/>
              </a:defRPr>
            </a:pPr>
            <a:r>
              <a:t>01  TRAINING METHODS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2199132"/>
            <a:ext cx="7315200" cy="310896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800" b="1">
                <a:solidFill>
                  <a:srgbClr val="F7F2E8"/>
                </a:solidFill>
                <a:latin typeface="Aptos"/>
              </a:defRPr>
            </a:pPr>
            <a:r>
              <a:t>Doyle et al.  |  Medical Teacher, 2024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551176"/>
            <a:ext cx="9966960" cy="3749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300" b="0">
                <a:solidFill>
                  <a:srgbClr val="D5E6DC"/>
                </a:solidFill>
                <a:latin typeface="Aptos"/>
              </a:defRPr>
            </a:pPr>
            <a:r>
              <a:t>BEME scoping review: SP preparation and feedback practices vary; stronger evidence and shared training approaches are needed.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2962656"/>
            <a:ext cx="2743200" cy="1463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A9C5B7"/>
                </a:solidFill>
                <a:latin typeface="Aptos"/>
              </a:defRPr>
            </a:pPr>
            <a:r>
              <a:t>10.1080/0142159X.2023.2241621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" y="3282696"/>
            <a:ext cx="10826496" cy="1060704"/>
          </a:xfrm>
          <a:prstGeom prst="roundRect">
            <a:avLst/>
          </a:prstGeom>
          <a:solidFill>
            <a:srgbClr val="244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088" y="3438144"/>
            <a:ext cx="68580" cy="731520"/>
          </a:xfrm>
          <a:prstGeom prst="rect">
            <a:avLst/>
          </a:prstGeom>
          <a:solidFill>
            <a:srgbClr val="80C5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3401568"/>
            <a:ext cx="3017520" cy="21031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CCEB9"/>
                </a:solidFill>
                <a:latin typeface="Aptos"/>
              </a:defRPr>
            </a:pPr>
            <a:r>
              <a:t>02  PERFORMANCE ASSESSMENT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378708"/>
            <a:ext cx="7315200" cy="310896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800" b="1">
                <a:solidFill>
                  <a:srgbClr val="F7F2E8"/>
                </a:solidFill>
                <a:latin typeface="Aptos"/>
              </a:defRPr>
            </a:pPr>
            <a:r>
              <a:t>León-Ariza et al.  |  Advances in Simulation,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730752"/>
            <a:ext cx="9966960" cy="3749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300" b="0">
                <a:solidFill>
                  <a:srgbClr val="D5E6DC"/>
                </a:solidFill>
                <a:latin typeface="Aptos"/>
              </a:defRPr>
            </a:pPr>
            <a:r>
              <a:t>Review of 52 studies: only 40% of the assessment tools were formally validated; inconsistent criteria remain a major gap.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4142231"/>
            <a:ext cx="2743200" cy="1463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A9C5B7"/>
                </a:solidFill>
                <a:latin typeface="Aptos"/>
              </a:defRPr>
            </a:pPr>
            <a:r>
              <a:t>10.1186/s41077-026-00422-1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6656" y="4462272"/>
            <a:ext cx="10826496" cy="1060704"/>
          </a:xfrm>
          <a:prstGeom prst="roundRect">
            <a:avLst/>
          </a:prstGeom>
          <a:solidFill>
            <a:srgbClr val="244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04088" y="4617720"/>
            <a:ext cx="68580" cy="731520"/>
          </a:xfrm>
          <a:prstGeom prst="rect">
            <a:avLst/>
          </a:prstGeom>
          <a:solidFill>
            <a:srgbClr val="A8C8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4581144"/>
            <a:ext cx="3017520" cy="21031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CCEB9"/>
                </a:solidFill>
                <a:latin typeface="Aptos"/>
              </a:defRPr>
            </a:pPr>
            <a:r>
              <a:t>03  RELEVANT RESEARCHERS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558284"/>
            <a:ext cx="7315200" cy="310896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800" b="1">
                <a:solidFill>
                  <a:srgbClr val="F7F2E8"/>
                </a:solidFill>
                <a:latin typeface="Aptos"/>
              </a:defRPr>
            </a:pPr>
            <a:r>
              <a:t>Debra Nestel  ·  Walter Eppich  ·  Nancy McNaughton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4910328"/>
            <a:ext cx="9966960" cy="3749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300" b="0">
                <a:solidFill>
                  <a:srgbClr val="D5E6DC"/>
                </a:solidFill>
                <a:latin typeface="Aptos"/>
              </a:defRPr>
            </a:pPr>
            <a:r>
              <a:t>Contributors to the BEME review, alongside Andrea Doyle and colleagues, working on SP preparation and educational practice.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321808"/>
            <a:ext cx="2743200" cy="146304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A9C5B7"/>
                </a:solidFill>
                <a:latin typeface="Aptos"/>
              </a:defRPr>
            </a:pPr>
            <a:r>
              <a:t>Doyle et al., 2024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742432"/>
            <a:ext cx="10817352" cy="512064"/>
          </a:xfrm>
          <a:prstGeom prst="roundRect">
            <a:avLst/>
          </a:prstGeom>
          <a:solidFill>
            <a:srgbClr val="376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7824" y="5870448"/>
            <a:ext cx="10378440" cy="292608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1300" b="1">
                <a:solidFill>
                  <a:srgbClr val="F6F3E7"/>
                </a:solidFill>
                <a:latin typeface="Aptos"/>
              </a:defRPr>
            </a:pPr>
            <a:r>
              <a:t>OPPORTUNITY  •  Controlled rehearsal + traceable data → research pilots, validation studies &amp; potential grant partnerships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6291072"/>
            <a:ext cx="10515600" cy="155448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B4CFC1"/>
                </a:solidFill>
                <a:latin typeface="Aptos"/>
              </a:defRPr>
            </a:pPr>
            <a:r>
              <a:t>Evidence identifies field-level gaps; the proposed system itself still requires empirical validation and privacy safeguards.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6483096"/>
            <a:ext cx="11000232" cy="7315"/>
          </a:xfrm>
          <a:prstGeom prst="rect">
            <a:avLst/>
          </a:prstGeom>
          <a:solidFill>
            <a:srgbClr val="5679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547104"/>
            <a:ext cx="6400800" cy="16459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A4C0B2"/>
                </a:solidFill>
                <a:latin typeface="Aptos"/>
              </a:defRPr>
            </a:pPr>
            <a:r>
              <a:t>REI SHANI  ·  CONCEPT PRESENTATION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537960"/>
            <a:ext cx="786384" cy="164592"/>
          </a:xfrm>
          <a:prstGeom prst="rect">
            <a:avLst/>
          </a:prstGeom>
          <a:noFill/>
        </p:spPr>
        <p:txBody>
          <a:bodyPr wrap="square" lIns="13716" rIns="13716" tIns="0" bIns="0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A4C0B2"/>
                </a:solidFill>
                <a:latin typeface="Aptos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 the Trainer — V3</dc:title>
  <dc:subject>Train the Trainer — V3</dc:subject>
  <dc:creator>Rei Shani</dc:creator>
  <cp:lastModifiedBy>Rei Shani</cp:lastModifiedBy>
  <cp:revision>1</cp:revision>
  <dcterms:created xsi:type="dcterms:W3CDTF">2026-10-14T02:37:42Z</dcterms:created>
  <dcterms:modified xsi:type="dcterms:W3CDTF">2026-10-14T02:37:42Z</dcterms:modified>
</cp:coreProperties>
</file>