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0d32a7cd1f54dea" /><Relationship Type="http://schemas.openxmlformats.org/officeDocument/2006/relationships/extended-properties" Target="/docProps/app.xml" Id="Rdedae209e2e34805" /><Relationship Type="http://schemas.openxmlformats.org/officeDocument/2006/relationships/officeDocument" Target="/ppt/presentation.xml" Id="R444b72024f6540e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aec372a04cc4c05"/>
  </p:sldMasterIdLst>
  <p:notesMasterIdLst>
    <p:notesMasterId xmlns:r="http://schemas.openxmlformats.org/officeDocument/2006/relationships" r:id="R7fcfd1ce9cc64bf2"/>
  </p:notesMasterIdLst>
  <p:sldIdLst>
    <p:sldId xmlns:r="http://schemas.openxmlformats.org/officeDocument/2006/relationships" id="256" r:id="R72330ea3ae1b4c64"/>
    <p:sldId xmlns:r="http://schemas.openxmlformats.org/officeDocument/2006/relationships" id="257" r:id="R29df8974be4349dd"/>
    <p:sldId xmlns:r="http://schemas.openxmlformats.org/officeDocument/2006/relationships" id="258" r:id="R59b196d476a747f3"/>
    <p:sldId xmlns:r="http://schemas.openxmlformats.org/officeDocument/2006/relationships" id="259" r:id="Rd0e465dc44884fae"/>
    <p:sldId xmlns:r="http://schemas.openxmlformats.org/officeDocument/2006/relationships" id="260" r:id="R402473174c474fa1"/>
    <p:sldId xmlns:r="http://schemas.openxmlformats.org/officeDocument/2006/relationships" id="261" r:id="R8706d404b6d149b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97da498c50a44d2" /><Relationship Type="http://schemas.openxmlformats.org/officeDocument/2006/relationships/slideMaster" Target="/ppt/slideMasters/slideMaster1.xml" Id="R2aec372a04cc4c05" /><Relationship Type="http://schemas.openxmlformats.org/officeDocument/2006/relationships/notesMaster" Target="/ppt/notesMasters/notesMaster1.xml" Id="R7fcfd1ce9cc64bf2" /><Relationship Type="http://schemas.openxmlformats.org/officeDocument/2006/relationships/presProps" Target="/ppt/presProps.xml" Id="Ra8e6c86499b740a7" /><Relationship Type="http://schemas.openxmlformats.org/officeDocument/2006/relationships/tableStyles" Target="/ppt/tableStyles.xml" Id="R28b978ca3c134740" /><Relationship Type="http://schemas.openxmlformats.org/officeDocument/2006/relationships/slide" Target="/ppt/slides/slide1.xml" Id="R72330ea3ae1b4c64" /><Relationship Type="http://schemas.openxmlformats.org/officeDocument/2006/relationships/slide" Target="/ppt/slides/slide2.xml" Id="R29df8974be4349dd" /><Relationship Type="http://schemas.openxmlformats.org/officeDocument/2006/relationships/slide" Target="/ppt/slides/slide3.xml" Id="R59b196d476a747f3" /><Relationship Type="http://schemas.openxmlformats.org/officeDocument/2006/relationships/slide" Target="/ppt/slides/slide4.xml" Id="Rd0e465dc44884fae" /><Relationship Type="http://schemas.openxmlformats.org/officeDocument/2006/relationships/slide" Target="/ppt/slides/slide5.xml" Id="R402473174c474fa1" /><Relationship Type="http://schemas.openxmlformats.org/officeDocument/2006/relationships/slide" Target="/ppt/slides/slide6.xml" Id="R8706d404b6d149b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294fc486b91410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a016f0a51c64f5b" /><Relationship Type="http://schemas.openxmlformats.org/officeDocument/2006/relationships/notesMaster" Target="/ppt/notesMasters/notesMaster1.xml" Id="R981365c988d04ea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07246e83d3e487f" /><Relationship Type="http://schemas.openxmlformats.org/officeDocument/2006/relationships/notesMaster" Target="/ppt/notesMasters/notesMaster1.xml" Id="R3935ed3f29984af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a2a95dc146b4e1d" /><Relationship Type="http://schemas.openxmlformats.org/officeDocument/2006/relationships/notesMaster" Target="/ppt/notesMasters/notesMaster1.xml" Id="R898f3dabbc654b3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8b91251e592479b" /><Relationship Type="http://schemas.openxmlformats.org/officeDocument/2006/relationships/notesMaster" Target="/ppt/notesMasters/notesMaster1.xml" Id="R9c6d91f70c0143d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6df94733ebc4d51" /><Relationship Type="http://schemas.openxmlformats.org/officeDocument/2006/relationships/notesMaster" Target="/ppt/notesMasters/notesMaster1.xml" Id="R0a73984ab17b457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29572cc51f249c5" /><Relationship Type="http://schemas.openxmlformats.org/officeDocument/2006/relationships/notesMaster" Target="/ppt/notesMasters/notesMaster1.xml" Id="R4fcc9da5a9e44e3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937ff83d1c6474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013c5ee4a114c6e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6f76b21ac834a73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4f24494938649b3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f9f69db89904272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8e3320ef90e4d2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E168B5D-B9D7-4E8D-9F98-31A749F1B2B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B04B6F07-6E8D-4271-94DA-EED2B11378AD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F1F8939A-3F32-4021-840F-9032694B103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B4A6EBD-B46C-4DCC-B57C-84563C001DB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B7BE212C-81AE-4ACE-8D8D-E7709BFFA46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0DB731C-8E95-484F-9D9A-64B1118B5B9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D0D96E5-01BB-4BAA-97AA-B46933D8C07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2273F711-8BA4-40B1-B172-B180A800AE51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31C71AD-F482-4324-856B-89F3E5EB0AD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C6706ED-F39D-4BE9-BE27-3530959F144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a2e68f6ad9d42cc" /><Relationship Type="http://schemas.openxmlformats.org/officeDocument/2006/relationships/slideLayout" Target="/ppt/slideLayouts/slideLayout1.xml" Id="R47723aa7eec04ffe" /><Relationship Type="http://schemas.openxmlformats.org/officeDocument/2006/relationships/slideLayout" Target="/ppt/slideLayouts/slideLayout2.xml" Id="Rfa29a019c1324fe7" /><Relationship Type="http://schemas.openxmlformats.org/officeDocument/2006/relationships/slideLayout" Target="/ppt/slideLayouts/slideLayout3.xml" Id="Rb15656af36964738" /><Relationship Type="http://schemas.openxmlformats.org/officeDocument/2006/relationships/slideLayout" Target="/ppt/slideLayouts/slideLayout4.xml" Id="Rccc3a2538ae247c2" /><Relationship Type="http://schemas.openxmlformats.org/officeDocument/2006/relationships/slideLayout" Target="/ppt/slideLayouts/slideLayout5.xml" Id="Rb1467e6451f947c8" /><Relationship Type="http://schemas.openxmlformats.org/officeDocument/2006/relationships/slideLayout" Target="/ppt/slideLayouts/slideLayout6.xml" Id="Rcc7cc08fa33c41a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7723aa7eec04ffe"/>
    <p:sldLayoutId xmlns:r="http://schemas.openxmlformats.org/officeDocument/2006/relationships" id="2147483650" r:id="Rfa29a019c1324fe7"/>
    <p:sldLayoutId xmlns:r="http://schemas.openxmlformats.org/officeDocument/2006/relationships" id="2147483651" r:id="Rb15656af36964738"/>
    <p:sldLayoutId xmlns:r="http://schemas.openxmlformats.org/officeDocument/2006/relationships" id="2147483652" r:id="Rccc3a2538ae247c2"/>
    <p:sldLayoutId xmlns:r="http://schemas.openxmlformats.org/officeDocument/2006/relationships" id="2147483653" r:id="Rb1467e6451f947c8"/>
    <p:sldLayoutId xmlns:r="http://schemas.openxmlformats.org/officeDocument/2006/relationships" id="2147483654" r:id="Rcc7cc08fa33c41a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316426def5c4d59" /><Relationship Type="http://schemas.openxmlformats.org/officeDocument/2006/relationships/image" Target="/ppt/media/image.png" Id="R6950edd23c284967" /><Relationship Type="http://schemas.openxmlformats.org/officeDocument/2006/relationships/notesSlide" Target="/ppt/notesSlides/notesSlide1.xml" Id="R161f59bfde86443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1b1f907f68442d6" /><Relationship Type="http://schemas.openxmlformats.org/officeDocument/2006/relationships/image" Target="/ppt/media/image2.png" Id="R8806078ce61345a0" /><Relationship Type="http://schemas.openxmlformats.org/officeDocument/2006/relationships/notesSlide" Target="/ppt/notesSlides/notesSlide2.xml" Id="Rd0fe16f0d37547f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c9c18ee7b284d6f" /><Relationship Type="http://schemas.openxmlformats.org/officeDocument/2006/relationships/image" Target="/ppt/media/image3.png" Id="Rcfb9ba5112a544ed" /><Relationship Type="http://schemas.openxmlformats.org/officeDocument/2006/relationships/notesSlide" Target="/ppt/notesSlides/notesSlide3.xml" Id="R96ab9f20dbbc426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c09ab205db643fe" /><Relationship Type="http://schemas.openxmlformats.org/officeDocument/2006/relationships/image" Target="/ppt/media/image4.png" Id="R3c3666a5016c41df" /><Relationship Type="http://schemas.openxmlformats.org/officeDocument/2006/relationships/image" Target="/ppt/media/image5.png" Id="Rbe43b619e4f8491b" /><Relationship Type="http://schemas.openxmlformats.org/officeDocument/2006/relationships/notesSlide" Target="/ppt/notesSlides/notesSlide4.xml" Id="Red1e9185a8c24f1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fbb362d342d4428" /><Relationship Type="http://schemas.openxmlformats.org/officeDocument/2006/relationships/image" Target="/ppt/media/image6.png" Id="R8c586ad893974d52" /><Relationship Type="http://schemas.openxmlformats.org/officeDocument/2006/relationships/notesSlide" Target="/ppt/notesSlides/notesSlide5.xml" Id="R4882be37956e484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9c2970ca6fc4bbd" /><Relationship Type="http://schemas.openxmlformats.org/officeDocument/2006/relationships/image" Target="/ppt/media/image7.png" Id="R9746f2f3af6c4e39" /><Relationship Type="http://schemas.openxmlformats.org/officeDocument/2006/relationships/image" Target="/ppt/media/image8.png" Id="R03f21a5a2dd64b31" /><Relationship Type="http://schemas.openxmlformats.org/officeDocument/2006/relationships/notesSlide" Target="/ppt/notesSlides/notesSlide6.xml" Id="R447d5f03674a44b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613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6F915A-598D-44D0-8904-87D0CFF8C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04800"/>
            <a:ext cx="112776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defPPr>
            <a:lvl1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lvl1pPr>
            <a:lvl2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lvl2pPr>
            <a:lvl3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lvl3pPr>
            <a:lvl4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lvl4pPr>
            <a:lvl5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lvl5pPr>
            <a:lvl6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lvl6pPr>
            <a:lvl7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lvl7pPr>
            <a:lvl8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lvl8pPr>
            <a:lvl9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EDFFFB"/>
                </a:solidFill>
                <a:latin typeface="Arial"/>
                <a:ea typeface="Arial"/>
                <a:cs typeface="Arial"/>
              </a:rPr>
              <a:t>THE BIASED ORACLE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ED1010-AF08-4558-85D5-DC07CC8C6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028700"/>
            <a:ext cx="11239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ACC5CB"/>
                </a:solidFill>
                <a:latin typeface="Arial"/>
                <a:ea typeface="Arial"/>
                <a:cs typeface="Arial"/>
              </a:rPr>
              <a:t>An interactive graphic novel about when to trust 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82EF47-7404-4B58-966D-7CF24AE7C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49605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ACC5CB"/>
                </a:solidFill>
                <a:latin typeface="Arial"/>
                <a:ea typeface="Arial"/>
                <a:cs typeface="Arial"/>
              </a:rPr>
              <a:t>THE BIASED ORACLE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3134EF-5904-4861-913A-9734001B5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77000"/>
            <a:ext cx="457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defPPr>
            <a:lvl1pPr>
              <a:defRPr sz="12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1pPr>
            <a:lvl2pPr>
              <a:defRPr sz="12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2pPr>
            <a:lvl3pPr>
              <a:defRPr sz="12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3pPr>
            <a:lvl4pPr>
              <a:defRPr sz="12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4pPr>
            <a:lvl5pPr>
              <a:defRPr sz="12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5pPr>
            <a:lvl6pPr>
              <a:defRPr sz="12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6pPr>
            <a:lvl7pPr>
              <a:defRPr sz="12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7pPr>
            <a:lvl8pPr>
              <a:defRPr sz="12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8pPr>
            <a:lvl9pPr>
              <a:defRPr sz="12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58EAD2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8B8020-2591-4224-A29B-3C612D6EB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095500"/>
            <a:ext cx="3905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58EAD2"/>
                </a:solidFill>
                <a:latin typeface="Arial"/>
                <a:ea typeface="Arial"/>
                <a:cs typeface="Arial"/>
              </a:rPr>
              <a:t>96% confident.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32A0F5-F97B-4713-9E6F-5E0626031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952750"/>
            <a:ext cx="36195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defPPr>
            <a:lvl1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lvl1pPr>
            <a:lvl2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lvl2pPr>
            <a:lvl3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lvl3pPr>
            <a:lvl4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lvl4pPr>
            <a:lvl5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lvl5pPr>
            <a:lvl6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lvl6pPr>
            <a:lvl7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lvl7pPr>
            <a:lvl8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lvl8pPr>
            <a:lvl9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EDFFFB"/>
                </a:solidFill>
                <a:latin typeface="Arial"/>
                <a:ea typeface="Arial"/>
                <a:cs typeface="Arial"/>
              </a:rPr>
              <a:t>Would you</a:t>
            </a:r>
          </a:p>
          <a:p xmlns:a="http://schemas.openxmlformats.org/drawingml/2006/main">
            <a: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EDFFFB"/>
                </a:solidFill>
                <a:latin typeface="Arial"/>
                <a:ea typeface="Arial"/>
                <a:cs typeface="Arial"/>
              </a:rPr>
              <a:t>trust it?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60F1C7-9F0C-4156-B94B-7F0A0D1FE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4495800"/>
            <a:ext cx="352425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defPPr>
            <a:lvl1pPr>
              <a:defRPr sz="1950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1pPr>
            <a:lvl2pPr>
              <a:defRPr sz="1950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2pPr>
            <a:lvl3pPr>
              <a:defRPr sz="1950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3pPr>
            <a:lvl4pPr>
              <a:defRPr sz="1950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4pPr>
            <a:lvl5pPr>
              <a:defRPr sz="1950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5pPr>
            <a:lvl6pPr>
              <a:defRPr sz="1950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6pPr>
            <a:lvl7pPr>
              <a:defRPr sz="1950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7pPr>
            <a:lvl8pPr>
              <a:defRPr sz="1950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8pPr>
            <a:lvl9pPr>
              <a:defRPr sz="1950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ACC5CB"/>
                </a:solidFill>
                <a:latin typeface="Arial"/>
                <a:ea typeface="Arial"/>
                <a:cs typeface="Arial"/>
              </a:rPr>
              <a:t>Investigate a medical case.</a:t>
            </a:r>
          </a:p>
          <a:p xmlns:a="http://schemas.openxmlformats.org/drawingml/2006/main">
            <a:pPr>
              <a:defRPr sz="1950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ACC5CB"/>
                </a:solidFill>
                <a:latin typeface="Arial"/>
                <a:ea typeface="Arial"/>
                <a:cs typeface="Arial"/>
              </a:rPr>
              <a:t>Question the AI’s advice.</a:t>
            </a:r>
          </a:p>
          <a:p xmlns:a="http://schemas.openxmlformats.org/drawingml/2006/main">
            <a:pPr>
              <a:defRPr sz="1950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ACC5CB"/>
                </a:solidFill>
                <a:latin typeface="Arial"/>
                <a:ea typeface="Arial"/>
                <a:cs typeface="Arial"/>
              </a:rPr>
              <a:t>Make your own decision.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4EB546-C964-4D18-86EA-8F87F6F3CD5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50edd23c284967"/>
          <a:stretch xmlns:a="http://schemas.openxmlformats.org/drawingml/2006/main"/>
        </p:blipFill>
        <p:spPr>
          <a:xfrm xmlns:a="http://schemas.openxmlformats.org/drawingml/2006/main">
            <a:off x="4231217" y="1924050"/>
            <a:ext cx="7501467" cy="42195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55266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613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B08506-1E67-4005-9509-5C3AE02F4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04800"/>
            <a:ext cx="112776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defPPr>
            <a:lvl1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lvl1pPr>
            <a:lvl2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lvl2pPr>
            <a:lvl3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lvl3pPr>
            <a:lvl4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lvl4pPr>
            <a:lvl5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lvl5pPr>
            <a:lvl6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lvl6pPr>
            <a:lvl7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lvl7pPr>
            <a:lvl8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lvl8pPr>
            <a:lvl9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EDFFFB"/>
                </a:solidFill>
                <a:latin typeface="Arial"/>
                <a:ea typeface="Arial"/>
                <a:cs typeface="Arial"/>
              </a:rPr>
              <a:t>The case begins with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26EF43-F13D-403B-AC25-F9DC7CA2B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028700"/>
            <a:ext cx="11239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ACC5CB"/>
                </a:solidFill>
                <a:latin typeface="Arial"/>
                <a:ea typeface="Arial"/>
                <a:cs typeface="Arial"/>
              </a:rPr>
              <a:t>Players search the room and examine the patient’s chart and X-ray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70C52E-06D0-4A46-9655-0F5D9E430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49605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ACC5CB"/>
                </a:solidFill>
                <a:latin typeface="Arial"/>
                <a:ea typeface="Arial"/>
                <a:cs typeface="Arial"/>
              </a:rPr>
              <a:t>THE BIASED ORACLE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026F53-F42E-47E9-BDC2-1F966A8D4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77000"/>
            <a:ext cx="457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defPPr>
            <a:lvl1pPr>
              <a:defRPr sz="12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1pPr>
            <a:lvl2pPr>
              <a:defRPr sz="12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2pPr>
            <a:lvl3pPr>
              <a:defRPr sz="12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3pPr>
            <a:lvl4pPr>
              <a:defRPr sz="12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4pPr>
            <a:lvl5pPr>
              <a:defRPr sz="12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5pPr>
            <a:lvl6pPr>
              <a:defRPr sz="12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6pPr>
            <a:lvl7pPr>
              <a:defRPr sz="12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7pPr>
            <a:lvl8pPr>
              <a:defRPr sz="12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8pPr>
            <a:lvl9pPr>
              <a:defRPr sz="12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58EAD2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0C3DE7-F45D-44DD-8572-56311853E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114550"/>
            <a:ext cx="276225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defPPr>
            <a:lvl1pPr>
              <a:defRPr sz="2250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1pPr>
            <a:lvl2pPr>
              <a:defRPr sz="2250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2pPr>
            <a:lvl3pPr>
              <a:defRPr sz="2250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3pPr>
            <a:lvl4pPr>
              <a:defRPr sz="2250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4pPr>
            <a:lvl5pPr>
              <a:defRPr sz="2250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5pPr>
            <a:lvl6pPr>
              <a:defRPr sz="2250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6pPr>
            <a:lvl7pPr>
              <a:defRPr sz="2250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7pPr>
            <a:lvl8pPr>
              <a:defRPr sz="2250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8pPr>
            <a:lvl9pPr>
              <a:defRPr sz="2250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58EAD2"/>
                </a:solidFill>
                <a:latin typeface="Arial"/>
                <a:ea typeface="Arial"/>
                <a:cs typeface="Arial"/>
              </a:rPr>
              <a:t>Investigate</a:t>
            </a:r>
          </a:p>
          <a:p xmlns:a="http://schemas.openxmlformats.org/drawingml/2006/main">
            <a:pPr>
              <a:defRPr sz="2250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58EAD2"/>
                </a:solidFill>
                <a:latin typeface="Arial"/>
                <a:ea typeface="Arial"/>
                <a:cs typeface="Arial"/>
              </a:rPr>
              <a:t>the scene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896A79-2314-4EDC-8C50-8F832A3CA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3276600"/>
            <a:ext cx="2714625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EDFFFB"/>
                </a:solidFill>
                <a:latin typeface="Arial"/>
                <a:ea typeface="Arial"/>
                <a:cs typeface="Arial"/>
              </a:defRPr>
            </a:defPPr>
            <a:lvl1pPr>
              <a:defRPr sz="1950" b="0">
                <a:solidFill>
                  <a:srgbClr val="EDFFFB"/>
                </a:solidFill>
                <a:latin typeface="Arial"/>
                <a:ea typeface="Arial"/>
                <a:cs typeface="Arial"/>
              </a:defRPr>
            </a:lvl1pPr>
            <a:lvl2pPr>
              <a:defRPr sz="1950" b="0">
                <a:solidFill>
                  <a:srgbClr val="EDFFFB"/>
                </a:solidFill>
                <a:latin typeface="Arial"/>
                <a:ea typeface="Arial"/>
                <a:cs typeface="Arial"/>
              </a:defRPr>
            </a:lvl2pPr>
            <a:lvl3pPr>
              <a:defRPr sz="1950" b="0">
                <a:solidFill>
                  <a:srgbClr val="EDFFFB"/>
                </a:solidFill>
                <a:latin typeface="Arial"/>
                <a:ea typeface="Arial"/>
                <a:cs typeface="Arial"/>
              </a:defRPr>
            </a:lvl3pPr>
            <a:lvl4pPr>
              <a:defRPr sz="1950" b="0">
                <a:solidFill>
                  <a:srgbClr val="EDFFFB"/>
                </a:solidFill>
                <a:latin typeface="Arial"/>
                <a:ea typeface="Arial"/>
                <a:cs typeface="Arial"/>
              </a:defRPr>
            </a:lvl4pPr>
            <a:lvl5pPr>
              <a:defRPr sz="1950" b="0">
                <a:solidFill>
                  <a:srgbClr val="EDFFFB"/>
                </a:solidFill>
                <a:latin typeface="Arial"/>
                <a:ea typeface="Arial"/>
                <a:cs typeface="Arial"/>
              </a:defRPr>
            </a:lvl5pPr>
            <a:lvl6pPr>
              <a:defRPr sz="1950" b="0">
                <a:solidFill>
                  <a:srgbClr val="EDFFFB"/>
                </a:solidFill>
                <a:latin typeface="Arial"/>
                <a:ea typeface="Arial"/>
                <a:cs typeface="Arial"/>
              </a:defRPr>
            </a:lvl6pPr>
            <a:lvl7pPr>
              <a:defRPr sz="1950" b="0">
                <a:solidFill>
                  <a:srgbClr val="EDFFFB"/>
                </a:solidFill>
                <a:latin typeface="Arial"/>
                <a:ea typeface="Arial"/>
                <a:cs typeface="Arial"/>
              </a:defRPr>
            </a:lvl7pPr>
            <a:lvl8pPr>
              <a:defRPr sz="1950" b="0">
                <a:solidFill>
                  <a:srgbClr val="EDFFFB"/>
                </a:solidFill>
                <a:latin typeface="Arial"/>
                <a:ea typeface="Arial"/>
                <a:cs typeface="Arial"/>
              </a:defRPr>
            </a:lvl8pPr>
            <a:lvl9pPr>
              <a:defRPr sz="1950" b="0">
                <a:solidFill>
                  <a:srgbClr val="EDFFF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EDFFF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EDFFFB"/>
                </a:solidFill>
                <a:latin typeface="Arial"/>
                <a:ea typeface="Arial"/>
                <a:cs typeface="Arial"/>
              </a:rPr>
              <a:t>Explore the scene to collect the facts behind the recommendation.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AC6804-6944-4C60-B86E-28A0C1C89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4810125"/>
            <a:ext cx="271462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CC5CB"/>
                </a:solidFill>
                <a:latin typeface="Arial"/>
                <a:ea typeface="Arial"/>
                <a:cs typeface="Arial"/>
              </a:rPr>
              <a:t>Clues become evidence you can use to question the Oracle.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64E33A-5DD8-4E43-9BF2-4C087DE3A25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06078ce61345a0"/>
          <a:stretch xmlns:a="http://schemas.openxmlformats.org/drawingml/2006/main"/>
        </p:blipFill>
        <p:spPr>
          <a:xfrm xmlns:a="http://schemas.openxmlformats.org/drawingml/2006/main">
            <a:off x="3429000" y="1812131"/>
            <a:ext cx="8305800" cy="4672013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41586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613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333B2B-92C7-4D9A-BA4F-ECC3BE388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04800"/>
            <a:ext cx="112776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defPPr>
            <a:lvl1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lvl1pPr>
            <a:lvl2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lvl2pPr>
            <a:lvl3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lvl3pPr>
            <a:lvl4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lvl4pPr>
            <a:lvl5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lvl5pPr>
            <a:lvl6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lvl6pPr>
            <a:lvl7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lvl7pPr>
            <a:lvl8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lvl8pPr>
            <a:lvl9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EDFFFB"/>
                </a:solidFill>
                <a:latin typeface="Arial"/>
                <a:ea typeface="Arial"/>
                <a:cs typeface="Arial"/>
              </a:rPr>
              <a:t>The Oracle has to explain its advice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C85CA0-5038-4BFB-9296-7BF17F0A3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028700"/>
            <a:ext cx="11239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ACC5CB"/>
                </a:solidFill>
                <a:latin typeface="Arial"/>
                <a:ea typeface="Arial"/>
                <a:cs typeface="Arial"/>
              </a:rPr>
              <a:t>Players inspect its reasoning and challenge its claims with evidence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2A7B29-9FCE-4C70-976B-9FF5E4989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49605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ACC5CB"/>
                </a:solidFill>
                <a:latin typeface="Arial"/>
                <a:ea typeface="Arial"/>
                <a:cs typeface="Arial"/>
              </a:rPr>
              <a:t>THE BIASED ORACLE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733D4A-EA6C-440E-B65D-F4768614F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77000"/>
            <a:ext cx="457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defPPr>
            <a:lvl1pPr>
              <a:defRPr sz="12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1pPr>
            <a:lvl2pPr>
              <a:defRPr sz="12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2pPr>
            <a:lvl3pPr>
              <a:defRPr sz="12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3pPr>
            <a:lvl4pPr>
              <a:defRPr sz="12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4pPr>
            <a:lvl5pPr>
              <a:defRPr sz="12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5pPr>
            <a:lvl6pPr>
              <a:defRPr sz="12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6pPr>
            <a:lvl7pPr>
              <a:defRPr sz="12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7pPr>
            <a:lvl8pPr>
              <a:defRPr sz="12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8pPr>
            <a:lvl9pPr>
              <a:defRPr sz="12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58EAD2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B83F00-8F5B-4497-BD60-ED97B05CCF3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b9ba5112a544ed"/>
          <a:stretch xmlns:a="http://schemas.openxmlformats.org/drawingml/2006/main"/>
        </p:blipFill>
        <p:spPr>
          <a:xfrm xmlns:a="http://schemas.openxmlformats.org/drawingml/2006/main">
            <a:off x="3429000" y="1812131"/>
            <a:ext cx="8305800" cy="4672013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A61079-AC0F-4372-8DC3-BF912C612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095500"/>
            <a:ext cx="2762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FFC76D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FFC76D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FFC76D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FFC76D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FFC76D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FFC76D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FFC76D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FFC76D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FFC76D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FFC76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FFC76D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FFC76D"/>
                </a:solidFill>
                <a:latin typeface="Arial"/>
                <a:ea typeface="Arial"/>
                <a:cs typeface="Arial"/>
              </a:rPr>
              <a:t>96%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9A8E3B-CFA4-4C93-AEFB-1078503F9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857500"/>
            <a:ext cx="2762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FFC76D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FFC76D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FFC76D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FFC76D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FFC76D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FFC76D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FFC76D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FFC76D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FFC76D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FFC76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FFC76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FC76D"/>
                </a:solidFill>
                <a:latin typeface="Arial"/>
                <a:ea typeface="Arial"/>
                <a:cs typeface="Arial"/>
              </a:rPr>
              <a:t>Still confident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4F6B82-F658-42EE-8005-DE84A48B9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3905250"/>
            <a:ext cx="2762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defPPr>
            <a:lvl1pPr>
              <a:defRPr sz="2250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1pPr>
            <a:lvl2pPr>
              <a:defRPr sz="2250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2pPr>
            <a:lvl3pPr>
              <a:defRPr sz="2250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3pPr>
            <a:lvl4pPr>
              <a:defRPr sz="2250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4pPr>
            <a:lvl5pPr>
              <a:defRPr sz="2250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5pPr>
            <a:lvl6pPr>
              <a:defRPr sz="2250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6pPr>
            <a:lvl7pPr>
              <a:defRPr sz="2250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7pPr>
            <a:lvl8pPr>
              <a:defRPr sz="2250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8pPr>
            <a:lvl9pPr>
              <a:defRPr sz="2250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58EAD2"/>
                </a:solidFill>
                <a:latin typeface="Arial"/>
                <a:ea typeface="Arial"/>
                <a:cs typeface="Arial"/>
              </a:rPr>
              <a:t>Expose a shortcut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4EDB55-C97F-47D2-A8C2-99660C95C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4857750"/>
            <a:ext cx="2714625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ACC5CB"/>
                </a:solidFill>
                <a:latin typeface="Arial"/>
                <a:ea typeface="Arial"/>
                <a:cs typeface="Arial"/>
              </a:rPr>
              <a:t>Use the model card and training examples to find a contradiction.</a:t>
            </a:r>
          </a:p>
        </p:txBody>
      </p:sp>
    </p:spTree>
    <p:extLst>
      <p:ext uri="{BB962C8B-B14F-4D97-AF65-F5344CB8AC3E}">
        <p14:creationId xmlns:p14="http://schemas.microsoft.com/office/powerpoint/2010/main" val="208181232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613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2E51B3-D208-46D1-AD49-C4AB77E84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04800"/>
            <a:ext cx="112776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defPPr>
            <a:lvl1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lvl1pPr>
            <a:lvl2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lvl2pPr>
            <a:lvl3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lvl3pPr>
            <a:lvl4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lvl4pPr>
            <a:lvl5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lvl5pPr>
            <a:lvl6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lvl6pPr>
            <a:lvl7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lvl7pPr>
            <a:lvl8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lvl8pPr>
            <a:lvl9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EDFFFB"/>
                </a:solidFill>
                <a:latin typeface="Arial"/>
                <a:ea typeface="Arial"/>
                <a:cs typeface="Arial"/>
              </a:rPr>
              <a:t>The player makes the final call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7D2228-94A6-48C8-958F-03E91A2FF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028700"/>
            <a:ext cx="11239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ACC5CB"/>
                </a:solidFill>
                <a:latin typeface="Arial"/>
                <a:ea typeface="Arial"/>
                <a:cs typeface="Arial"/>
              </a:rPr>
              <a:t>Accept the recommendation, reject it, order a test or escalate the case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7DC910-6C6A-49C9-A19F-5CB7C94F6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49605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ACC5CB"/>
                </a:solidFill>
                <a:latin typeface="Arial"/>
                <a:ea typeface="Arial"/>
                <a:cs typeface="Arial"/>
              </a:rPr>
              <a:t>THE BIASED ORACLE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CEB65A-74A9-488E-B0BC-C2DBA3D98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77000"/>
            <a:ext cx="457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defPPr>
            <a:lvl1pPr>
              <a:defRPr sz="12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1pPr>
            <a:lvl2pPr>
              <a:defRPr sz="12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2pPr>
            <a:lvl3pPr>
              <a:defRPr sz="12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3pPr>
            <a:lvl4pPr>
              <a:defRPr sz="12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4pPr>
            <a:lvl5pPr>
              <a:defRPr sz="12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5pPr>
            <a:lvl6pPr>
              <a:defRPr sz="12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6pPr>
            <a:lvl7pPr>
              <a:defRPr sz="12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7pPr>
            <a:lvl8pPr>
              <a:defRPr sz="12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8pPr>
            <a:lvl9pPr>
              <a:defRPr sz="12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58EAD2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A8048B-40F7-43B8-A651-5DEDFEEE28E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3666a5016c41df"/>
          <a:stretch xmlns:a="http://schemas.openxmlformats.org/drawingml/2006/main"/>
        </p:blipFill>
        <p:spPr>
          <a:xfrm xmlns:a="http://schemas.openxmlformats.org/drawingml/2006/main">
            <a:off x="476250" y="1829395"/>
            <a:ext cx="5467350" cy="3075384"/>
          </a:xfrm>
          <a:prstGeom xmlns:a="http://schemas.openxmlformats.org/drawingml/2006/main" prst="rect">
            <a:avLst/>
          </a:prstGeom>
        </p:spPr>
      </p:pic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329258-BFC7-4BB5-BD9A-D7C1D733C5C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43b619e4f8491b"/>
          <a:stretch xmlns:a="http://schemas.openxmlformats.org/drawingml/2006/main"/>
        </p:blipFill>
        <p:spPr>
          <a:xfrm xmlns:a="http://schemas.openxmlformats.org/drawingml/2006/main">
            <a:off x="6248400" y="1829395"/>
            <a:ext cx="5467350" cy="3075384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21057B-CD8A-44F0-A616-199DE6BDF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5191125"/>
            <a:ext cx="54673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58EAD2"/>
                </a:solidFill>
                <a:latin typeface="Arial"/>
                <a:ea typeface="Arial"/>
                <a:cs typeface="Arial"/>
              </a:rPr>
              <a:t>Choose an action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C728F8-2BE7-498D-9BBD-05AE54BD8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5191125"/>
            <a:ext cx="54673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58EAD2"/>
                </a:solidFill>
                <a:latin typeface="Arial"/>
                <a:ea typeface="Arial"/>
                <a:cs typeface="Arial"/>
              </a:rPr>
              <a:t>Read the consequences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A02D2F-7F0A-4BEC-96D2-ECA9F8D07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5648325"/>
            <a:ext cx="54673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EDFFFB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EDFFFB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EDFFFB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EDFFFB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EDFFFB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EDFFFB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EDFFFB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EDFFFB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EDFFFB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EDFFF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EDFFF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EDFFFB"/>
                </a:solidFill>
                <a:latin typeface="Arial"/>
                <a:ea typeface="Arial"/>
                <a:cs typeface="Arial"/>
              </a:rPr>
              <a:t>Commit to a decision using the evidence you found.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3C318D-4084-47EE-B86B-F5F81B8FA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5648325"/>
            <a:ext cx="54673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EDFFFB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EDFFFB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EDFFFB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EDFFFB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EDFFFB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EDFFFB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EDFFFB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EDFFFB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EDFFFB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EDFFF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EDFFF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EDFFFB"/>
                </a:solidFill>
                <a:latin typeface="Arial"/>
                <a:ea typeface="Arial"/>
                <a:cs typeface="Arial"/>
              </a:rPr>
              <a:t>Discover what happened and why the AI got it wrong.</a:t>
            </a:r>
          </a:p>
        </p:txBody>
      </p:sp>
    </p:spTree>
    <p:extLst>
      <p:ext uri="{BB962C8B-B14F-4D97-AF65-F5344CB8AC3E}">
        <p14:creationId xmlns:p14="http://schemas.microsoft.com/office/powerpoint/2010/main" val="177861927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613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6AEBAB-86DB-432D-9E16-04F003FA4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04800"/>
            <a:ext cx="112776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defPPr>
            <a:lvl1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lvl1pPr>
            <a:lvl2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lvl2pPr>
            <a:lvl3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lvl3pPr>
            <a:lvl4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lvl4pPr>
            <a:lvl5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lvl5pPr>
            <a:lvl6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lvl6pPr>
            <a:lvl7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lvl7pPr>
            <a:lvl8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lvl8pPr>
            <a:lvl9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EDFFFB"/>
                </a:solidFill>
                <a:latin typeface="Arial"/>
                <a:ea typeface="Arial"/>
                <a:cs typeface="Arial"/>
              </a:rPr>
              <a:t>Players can go inside the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E4EA64-4900-4B5F-AD0D-88D4D3D9F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028700"/>
            <a:ext cx="11239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ACC5CB"/>
                </a:solidFill>
                <a:latin typeface="Arial"/>
                <a:ea typeface="Arial"/>
                <a:cs typeface="Arial"/>
              </a:rPr>
              <a:t>A hands-on lab makes the link between training data and bias visible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791A820-90D7-4C4C-B517-373C43CAE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49605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ACC5CB"/>
                </a:solidFill>
                <a:latin typeface="Arial"/>
                <a:ea typeface="Arial"/>
                <a:cs typeface="Arial"/>
              </a:rPr>
              <a:t>THE BIASED ORACLE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6EE628-8A26-4FB1-90CA-23B81FEB8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77000"/>
            <a:ext cx="457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defPPr>
            <a:lvl1pPr>
              <a:defRPr sz="12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1pPr>
            <a:lvl2pPr>
              <a:defRPr sz="12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2pPr>
            <a:lvl3pPr>
              <a:defRPr sz="12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3pPr>
            <a:lvl4pPr>
              <a:defRPr sz="12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4pPr>
            <a:lvl5pPr>
              <a:defRPr sz="12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5pPr>
            <a:lvl6pPr>
              <a:defRPr sz="12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6pPr>
            <a:lvl7pPr>
              <a:defRPr sz="12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7pPr>
            <a:lvl8pPr>
              <a:defRPr sz="12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8pPr>
            <a:lvl9pPr>
              <a:defRPr sz="12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58EAD2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7D734B-4F10-4C8B-B37A-A3932F15C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114550"/>
            <a:ext cx="2762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defPPr>
            <a:lvl1pPr>
              <a:defRPr sz="2250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1pPr>
            <a:lvl2pPr>
              <a:defRPr sz="2250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2pPr>
            <a:lvl3pPr>
              <a:defRPr sz="2250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3pPr>
            <a:lvl4pPr>
              <a:defRPr sz="2250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4pPr>
            <a:lvl5pPr>
              <a:defRPr sz="2250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5pPr>
            <a:lvl6pPr>
              <a:defRPr sz="2250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6pPr>
            <a:lvl7pPr>
              <a:defRPr sz="2250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7pPr>
            <a:lvl8pPr>
              <a:defRPr sz="2250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8pPr>
            <a:lvl9pPr>
              <a:defRPr sz="2250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58EAD2"/>
                </a:solidFill>
                <a:latin typeface="Arial"/>
                <a:ea typeface="Arial"/>
                <a:cs typeface="Arial"/>
              </a:rPr>
              <a:t>Change the data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DEBD0B-1ABD-4680-B174-26139874B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695575"/>
            <a:ext cx="2714625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EDFFFB"/>
                </a:solidFill>
                <a:latin typeface="Arial"/>
                <a:ea typeface="Arial"/>
                <a:cs typeface="Arial"/>
              </a:defRPr>
            </a:defPPr>
            <a:lvl1pPr>
              <a:defRPr sz="1950" b="0">
                <a:solidFill>
                  <a:srgbClr val="EDFFFB"/>
                </a:solidFill>
                <a:latin typeface="Arial"/>
                <a:ea typeface="Arial"/>
                <a:cs typeface="Arial"/>
              </a:defRPr>
            </a:lvl1pPr>
            <a:lvl2pPr>
              <a:defRPr sz="1950" b="0">
                <a:solidFill>
                  <a:srgbClr val="EDFFFB"/>
                </a:solidFill>
                <a:latin typeface="Arial"/>
                <a:ea typeface="Arial"/>
                <a:cs typeface="Arial"/>
              </a:defRPr>
            </a:lvl2pPr>
            <a:lvl3pPr>
              <a:defRPr sz="1950" b="0">
                <a:solidFill>
                  <a:srgbClr val="EDFFFB"/>
                </a:solidFill>
                <a:latin typeface="Arial"/>
                <a:ea typeface="Arial"/>
                <a:cs typeface="Arial"/>
              </a:defRPr>
            </a:lvl3pPr>
            <a:lvl4pPr>
              <a:defRPr sz="1950" b="0">
                <a:solidFill>
                  <a:srgbClr val="EDFFFB"/>
                </a:solidFill>
                <a:latin typeface="Arial"/>
                <a:ea typeface="Arial"/>
                <a:cs typeface="Arial"/>
              </a:defRPr>
            </a:lvl4pPr>
            <a:lvl5pPr>
              <a:defRPr sz="1950" b="0">
                <a:solidFill>
                  <a:srgbClr val="EDFFFB"/>
                </a:solidFill>
                <a:latin typeface="Arial"/>
                <a:ea typeface="Arial"/>
                <a:cs typeface="Arial"/>
              </a:defRPr>
            </a:lvl5pPr>
            <a:lvl6pPr>
              <a:defRPr sz="1950" b="0">
                <a:solidFill>
                  <a:srgbClr val="EDFFFB"/>
                </a:solidFill>
                <a:latin typeface="Arial"/>
                <a:ea typeface="Arial"/>
                <a:cs typeface="Arial"/>
              </a:defRPr>
            </a:lvl6pPr>
            <a:lvl7pPr>
              <a:defRPr sz="1950" b="0">
                <a:solidFill>
                  <a:srgbClr val="EDFFFB"/>
                </a:solidFill>
                <a:latin typeface="Arial"/>
                <a:ea typeface="Arial"/>
                <a:cs typeface="Arial"/>
              </a:defRPr>
            </a:lvl7pPr>
            <a:lvl8pPr>
              <a:defRPr sz="1950" b="0">
                <a:solidFill>
                  <a:srgbClr val="EDFFFB"/>
                </a:solidFill>
                <a:latin typeface="Arial"/>
                <a:ea typeface="Arial"/>
                <a:cs typeface="Arial"/>
              </a:defRPr>
            </a:lvl8pPr>
            <a:lvl9pPr>
              <a:defRPr sz="1950" b="0">
                <a:solidFill>
                  <a:srgbClr val="EDFFF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EDFFF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EDFFFB"/>
                </a:solidFill>
                <a:latin typeface="Arial"/>
                <a:ea typeface="Arial"/>
                <a:cs typeface="Arial"/>
              </a:rPr>
              <a:t>Add counterexamples and correct the labels behind the shortcut.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5AA76E-2805-46DA-B48A-74330C208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4286250"/>
            <a:ext cx="276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defPPr>
            <a:lvl1pPr>
              <a:defRPr sz="2250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1pPr>
            <a:lvl2pPr>
              <a:defRPr sz="2250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2pPr>
            <a:lvl3pPr>
              <a:defRPr sz="2250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3pPr>
            <a:lvl4pPr>
              <a:defRPr sz="2250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4pPr>
            <a:lvl5pPr>
              <a:defRPr sz="2250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5pPr>
            <a:lvl6pPr>
              <a:defRPr sz="2250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6pPr>
            <a:lvl7pPr>
              <a:defRPr sz="2250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7pPr>
            <a:lvl8pPr>
              <a:defRPr sz="2250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8pPr>
            <a:lvl9pPr>
              <a:defRPr sz="2250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58EAD2"/>
                </a:solidFill>
                <a:latin typeface="Arial"/>
                <a:ea typeface="Arial"/>
                <a:cs typeface="Arial"/>
              </a:rPr>
              <a:t>Retrain and compare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61750C-2B00-4EAA-A5E1-1B3A9153C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5124450"/>
            <a:ext cx="2714625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CC5CB"/>
                </a:solidFill>
                <a:latin typeface="Arial"/>
                <a:ea typeface="Arial"/>
                <a:cs typeface="Arial"/>
              </a:rPr>
              <a:t>See how the new model performs on ward cases and the old benchmark.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26240B-A2CA-4AD0-BC87-3098782EF7B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586ad893974d52"/>
          <a:stretch xmlns:a="http://schemas.openxmlformats.org/drawingml/2006/main"/>
        </p:blipFill>
        <p:spPr>
          <a:xfrm xmlns:a="http://schemas.openxmlformats.org/drawingml/2006/main">
            <a:off x="3429000" y="1812131"/>
            <a:ext cx="8305800" cy="4672013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63179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613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499F1A-5DCE-4DAE-9058-AE0A7D73B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04800"/>
            <a:ext cx="112776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defPPr>
            <a:lvl1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lvl1pPr>
            <a:lvl2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lvl2pPr>
            <a:lvl3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lvl3pPr>
            <a:lvl4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lvl4pPr>
            <a:lvl5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lvl5pPr>
            <a:lvl6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lvl6pPr>
            <a:lvl7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lvl7pPr>
            <a:lvl8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lvl8pPr>
            <a:lvl9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EDFFF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EDFFFB"/>
                </a:solidFill>
                <a:latin typeface="Arial"/>
                <a:ea typeface="Arial"/>
                <a:cs typeface="Arial"/>
              </a:rPr>
              <a:t>Practice judging when to trust AI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3F0A2A-E667-43EF-8085-76016D4F3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028700"/>
            <a:ext cx="11239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ACC5CB"/>
                </a:solidFill>
                <a:latin typeface="Arial"/>
                <a:ea typeface="Arial"/>
                <a:cs typeface="Arial"/>
              </a:rPr>
              <a:t>An end-of-shift report turns decisions into a conversation about trust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5A085E-8207-4FCC-B750-D0FC31BC0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49605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ACC5CB"/>
                </a:solidFill>
                <a:latin typeface="Arial"/>
                <a:ea typeface="Arial"/>
                <a:cs typeface="Arial"/>
              </a:rPr>
              <a:t>THE BIASED ORACLE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401A58-03E0-40AB-987A-829BB59C6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477000"/>
            <a:ext cx="457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defPPr>
            <a:lvl1pPr>
              <a:defRPr sz="12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1pPr>
            <a:lvl2pPr>
              <a:defRPr sz="12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2pPr>
            <a:lvl3pPr>
              <a:defRPr sz="12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3pPr>
            <a:lvl4pPr>
              <a:defRPr sz="12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4pPr>
            <a:lvl5pPr>
              <a:defRPr sz="12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5pPr>
            <a:lvl6pPr>
              <a:defRPr sz="12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6pPr>
            <a:lvl7pPr>
              <a:defRPr sz="12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7pPr>
            <a:lvl8pPr>
              <a:defRPr sz="12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8pPr>
            <a:lvl9pPr>
              <a:defRPr sz="12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58EAD2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AFBBB0-624C-4C85-96CF-D74BF241153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46f2f3af6c4e39"/>
          <a:stretch xmlns:a="http://schemas.openxmlformats.org/drawingml/2006/main"/>
        </p:blipFill>
        <p:spPr>
          <a:xfrm xmlns:a="http://schemas.openxmlformats.org/drawingml/2006/main">
            <a:off x="642505" y="1800225"/>
            <a:ext cx="7382741" cy="44196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82FBFF-21DE-4F09-90B1-3D810B86D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1943100"/>
            <a:ext cx="314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58EAD2"/>
                </a:solidFill>
                <a:latin typeface="Arial"/>
                <a:ea typeface="Arial"/>
                <a:cs typeface="Arial"/>
              </a:rPr>
              <a:t>Review decisions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5261A9-8C5A-472C-AD76-2510A2419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524125"/>
            <a:ext cx="31432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EDFFFB"/>
                </a:solidFill>
                <a:latin typeface="Arial"/>
                <a:ea typeface="Arial"/>
                <a:cs typeface="Arial"/>
              </a:defRPr>
            </a:defPPr>
            <a:lvl1pPr>
              <a:defRPr sz="1950" b="0">
                <a:solidFill>
                  <a:srgbClr val="EDFFFB"/>
                </a:solidFill>
                <a:latin typeface="Arial"/>
                <a:ea typeface="Arial"/>
                <a:cs typeface="Arial"/>
              </a:defRPr>
            </a:lvl1pPr>
            <a:lvl2pPr>
              <a:defRPr sz="1950" b="0">
                <a:solidFill>
                  <a:srgbClr val="EDFFFB"/>
                </a:solidFill>
                <a:latin typeface="Arial"/>
                <a:ea typeface="Arial"/>
                <a:cs typeface="Arial"/>
              </a:defRPr>
            </a:lvl2pPr>
            <a:lvl3pPr>
              <a:defRPr sz="1950" b="0">
                <a:solidFill>
                  <a:srgbClr val="EDFFFB"/>
                </a:solidFill>
                <a:latin typeface="Arial"/>
                <a:ea typeface="Arial"/>
                <a:cs typeface="Arial"/>
              </a:defRPr>
            </a:lvl3pPr>
            <a:lvl4pPr>
              <a:defRPr sz="1950" b="0">
                <a:solidFill>
                  <a:srgbClr val="EDFFFB"/>
                </a:solidFill>
                <a:latin typeface="Arial"/>
                <a:ea typeface="Arial"/>
                <a:cs typeface="Arial"/>
              </a:defRPr>
            </a:lvl4pPr>
            <a:lvl5pPr>
              <a:defRPr sz="1950" b="0">
                <a:solidFill>
                  <a:srgbClr val="EDFFFB"/>
                </a:solidFill>
                <a:latin typeface="Arial"/>
                <a:ea typeface="Arial"/>
                <a:cs typeface="Arial"/>
              </a:defRPr>
            </a:lvl5pPr>
            <a:lvl6pPr>
              <a:defRPr sz="1950" b="0">
                <a:solidFill>
                  <a:srgbClr val="EDFFFB"/>
                </a:solidFill>
                <a:latin typeface="Arial"/>
                <a:ea typeface="Arial"/>
                <a:cs typeface="Arial"/>
              </a:defRPr>
            </a:lvl6pPr>
            <a:lvl7pPr>
              <a:defRPr sz="1950" b="0">
                <a:solidFill>
                  <a:srgbClr val="EDFFFB"/>
                </a:solidFill>
                <a:latin typeface="Arial"/>
                <a:ea typeface="Arial"/>
                <a:cs typeface="Arial"/>
              </a:defRPr>
            </a:lvl7pPr>
            <a:lvl8pPr>
              <a:defRPr sz="1950" b="0">
                <a:solidFill>
                  <a:srgbClr val="EDFFFB"/>
                </a:solidFill>
                <a:latin typeface="Arial"/>
                <a:ea typeface="Arial"/>
                <a:cs typeface="Arial"/>
              </a:defRPr>
            </a:lvl8pPr>
            <a:lvl9pPr>
              <a:defRPr sz="1950" b="0">
                <a:solidFill>
                  <a:srgbClr val="EDFFF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EDFFF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EDFFFB"/>
                </a:solidFill>
                <a:latin typeface="Arial"/>
                <a:ea typeface="Arial"/>
                <a:cs typeface="Arial"/>
              </a:rPr>
              <a:t>Discuss when confidence matched the evidence and when caution was justified.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BB35A0-F733-424F-ACED-47506934075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f21a5a2dd64b31"/>
          <a:stretch xmlns:a="http://schemas.openxmlformats.org/drawingml/2006/main"/>
        </p:blipFill>
        <p:spPr>
          <a:xfrm xmlns:a="http://schemas.openxmlformats.org/drawingml/2006/main">
            <a:off x="8572500" y="4038600"/>
            <a:ext cx="1257300" cy="1257300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2251EF-39BE-4A3A-AD81-51308C22E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4143375"/>
            <a:ext cx="17335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58EAD2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58EAD2"/>
                </a:solidFill>
                <a:latin typeface="Arial"/>
                <a:ea typeface="Arial"/>
                <a:cs typeface="Arial"/>
              </a:rPr>
              <a:t>Play the demo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BF49F1-F4BD-4E86-8FBA-07A350FC0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5505450"/>
            <a:ext cx="3143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EDFFFB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EDFFFB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EDFFFB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EDFFFB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EDFFFB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EDFFFB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EDFFFB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EDFFFB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EDFFFB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EDFFF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EDFFF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EDFFFB"/>
                </a:solidFill>
                <a:latin typeface="Arial"/>
                <a:ea typeface="Arial"/>
                <a:cs typeface="Arial"/>
              </a:rPr>
              <a:t>Help shape the next chapter.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C4DF4D-83D1-4DBE-91D8-E824600B0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5953125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ACC5CB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ACC5CB"/>
                </a:solidFill>
                <a:latin typeface="Arial"/>
                <a:ea typeface="Arial"/>
                <a:cs typeface="Arial"/>
              </a:rPr>
              <a:t>spacesquidgames.itch.io/biased-oracle</a:t>
            </a:r>
          </a:p>
        </p:txBody>
      </p:sp>
    </p:spTree>
    <p:extLst>
      <p:ext uri="{BB962C8B-B14F-4D97-AF65-F5344CB8AC3E}">
        <p14:creationId xmlns:p14="http://schemas.microsoft.com/office/powerpoint/2010/main" val="119847033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/>
  <lastModifiedBy>Walnut Exporter</lastModifiedBy>
  <dc:title>Presentation</dc:title>
  <dcterms:created xsi:type="dcterms:W3CDTF">2026-10-21T06:53:59.7610000Z</dcterms:created>
  <dcterms:modified xsi:type="dcterms:W3CDTF">2026-10-21T06:53:59.7620000Z</dcterms:modified>
</coreProperties>
</file>